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328" r:id="rId2"/>
    <p:sldId id="323" r:id="rId3"/>
    <p:sldId id="332" r:id="rId4"/>
    <p:sldId id="261" r:id="rId5"/>
    <p:sldId id="333" r:id="rId6"/>
    <p:sldId id="334" r:id="rId7"/>
    <p:sldId id="336" r:id="rId8"/>
    <p:sldId id="335" r:id="rId9"/>
    <p:sldId id="337" r:id="rId10"/>
    <p:sldId id="338" r:id="rId11"/>
    <p:sldId id="263" r:id="rId12"/>
    <p:sldId id="325" r:id="rId13"/>
    <p:sldId id="326" r:id="rId14"/>
    <p:sldId id="327" r:id="rId15"/>
    <p:sldId id="265" r:id="rId16"/>
    <p:sldId id="262" r:id="rId17"/>
    <p:sldId id="258" r:id="rId18"/>
    <p:sldId id="324" r:id="rId19"/>
    <p:sldId id="259" r:id="rId20"/>
    <p:sldId id="268" r:id="rId21"/>
    <p:sldId id="269" r:id="rId22"/>
    <p:sldId id="270" r:id="rId23"/>
    <p:sldId id="271" r:id="rId24"/>
    <p:sldId id="272" r:id="rId25"/>
    <p:sldId id="273" r:id="rId26"/>
    <p:sldId id="274"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300" r:id="rId44"/>
    <p:sldId id="301" r:id="rId45"/>
    <p:sldId id="303" r:id="rId46"/>
    <p:sldId id="304" r:id="rId47"/>
    <p:sldId id="305" r:id="rId48"/>
    <p:sldId id="306" r:id="rId49"/>
    <p:sldId id="307" r:id="rId50"/>
    <p:sldId id="309" r:id="rId51"/>
    <p:sldId id="310" r:id="rId52"/>
    <p:sldId id="311" r:id="rId53"/>
    <p:sldId id="312" r:id="rId54"/>
    <p:sldId id="314" r:id="rId55"/>
    <p:sldId id="315" r:id="rId56"/>
    <p:sldId id="316" r:id="rId57"/>
    <p:sldId id="317" r:id="rId58"/>
    <p:sldId id="318" r:id="rId59"/>
    <p:sldId id="320" r:id="rId60"/>
    <p:sldId id="322" r:id="rId61"/>
    <p:sldId id="331" r:id="rId62"/>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 Monika" initials="" lastIdx="0" clrIdx="0"/>
  <p:cmAuthor id="1" name="monika.lis"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072" autoAdjust="0"/>
  </p:normalViewPr>
  <p:slideViewPr>
    <p:cSldViewPr>
      <p:cViewPr varScale="1">
        <p:scale>
          <a:sx n="83" d="100"/>
          <a:sy n="83" d="100"/>
        </p:scale>
        <p:origin x="-118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D22181D-A2A9-4EDD-8FE9-9D5168A42C77}" type="datetimeFigureOut">
              <a:rPr lang="pl-PL"/>
              <a:pPr>
                <a:defRPr/>
              </a:pPr>
              <a:t>2018-04-19</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pl-PL" noProof="0"/>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9E891A7-3E1F-443F-BD5D-38B79F81FEB4}" type="slidenum">
              <a:rPr lang="pl-PL"/>
              <a:pPr>
                <a:defRPr/>
              </a:pPr>
              <a:t>‹#›</a:t>
            </a:fld>
            <a:endParaRPr lang="pl-PL"/>
          </a:p>
        </p:txBody>
      </p:sp>
    </p:spTree>
    <p:extLst>
      <p:ext uri="{BB962C8B-B14F-4D97-AF65-F5344CB8AC3E}">
        <p14:creationId xmlns:p14="http://schemas.microsoft.com/office/powerpoint/2010/main" val="23495909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4" name="Trójkąt prostokątny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upa 1"/>
          <p:cNvGrpSpPr>
            <a:grpSpLocks/>
          </p:cNvGrpSpPr>
          <p:nvPr/>
        </p:nvGrpSpPr>
        <p:grpSpPr bwMode="auto">
          <a:xfrm>
            <a:off x="-3175" y="4953000"/>
            <a:ext cx="9147175" cy="1911350"/>
            <a:chOff x="-3765" y="4832896"/>
            <a:chExt cx="9147765" cy="2032192"/>
          </a:xfrm>
        </p:grpSpPr>
        <p:sp>
          <p:nvSpPr>
            <p:cNvPr id="6" name="Dowolny kształt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Dowolny kształt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8" name="Dowolny kształt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Łącznik prostoliniowy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ytuł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pl-PL" smtClean="0"/>
              <a:t>Kliknij, aby edytować styl</a:t>
            </a:r>
            <a:endParaRPr lang="en-US"/>
          </a:p>
        </p:txBody>
      </p:sp>
      <p:sp>
        <p:nvSpPr>
          <p:cNvPr id="17" name="Podtytuł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pl-PL" smtClean="0"/>
              <a:t>Kliknij, aby edytować styl wzorca podtytułu</a:t>
            </a:r>
            <a:endParaRPr lang="en-US"/>
          </a:p>
        </p:txBody>
      </p:sp>
      <p:sp>
        <p:nvSpPr>
          <p:cNvPr id="11" name="Symbol zastępczy daty 29"/>
          <p:cNvSpPr>
            <a:spLocks noGrp="1"/>
          </p:cNvSpPr>
          <p:nvPr>
            <p:ph type="dt" sz="half" idx="10"/>
          </p:nvPr>
        </p:nvSpPr>
        <p:spPr/>
        <p:txBody>
          <a:bodyPr/>
          <a:lstStyle>
            <a:lvl1pPr>
              <a:defRPr>
                <a:solidFill>
                  <a:srgbClr val="FFFFFF"/>
                </a:solidFill>
              </a:defRPr>
            </a:lvl1pPr>
            <a:extLst/>
          </a:lstStyle>
          <a:p>
            <a:pPr>
              <a:defRPr/>
            </a:pPr>
            <a:fld id="{70B8BD36-306B-4161-881C-8617EBCFBA60}" type="datetimeFigureOut">
              <a:rPr lang="pl-PL"/>
              <a:pPr>
                <a:defRPr/>
              </a:pPr>
              <a:t>2018-04-19</a:t>
            </a:fld>
            <a:endParaRPr lang="pl-PL"/>
          </a:p>
        </p:txBody>
      </p:sp>
      <p:sp>
        <p:nvSpPr>
          <p:cNvPr id="12" name="Symbol zastępczy stopki 18"/>
          <p:cNvSpPr>
            <a:spLocks noGrp="1"/>
          </p:cNvSpPr>
          <p:nvPr>
            <p:ph type="ftr" sz="quarter" idx="11"/>
          </p:nvPr>
        </p:nvSpPr>
        <p:spPr/>
        <p:txBody>
          <a:bodyPr/>
          <a:lstStyle>
            <a:lvl1pPr>
              <a:defRPr>
                <a:solidFill>
                  <a:schemeClr val="accent1">
                    <a:tint val="20000"/>
                  </a:schemeClr>
                </a:solidFill>
              </a:defRPr>
            </a:lvl1pPr>
            <a:extLst/>
          </a:lstStyle>
          <a:p>
            <a:pPr>
              <a:defRPr/>
            </a:pPr>
            <a:endParaRPr lang="pl-PL"/>
          </a:p>
        </p:txBody>
      </p:sp>
      <p:sp>
        <p:nvSpPr>
          <p:cNvPr id="13" name="Symbol zastępczy numeru slajdu 26"/>
          <p:cNvSpPr>
            <a:spLocks noGrp="1"/>
          </p:cNvSpPr>
          <p:nvPr>
            <p:ph type="sldNum" sz="quarter" idx="12"/>
          </p:nvPr>
        </p:nvSpPr>
        <p:spPr/>
        <p:txBody>
          <a:bodyPr/>
          <a:lstStyle>
            <a:lvl1pPr>
              <a:defRPr>
                <a:solidFill>
                  <a:srgbClr val="FFFFFF"/>
                </a:solidFill>
              </a:defRPr>
            </a:lvl1pPr>
            <a:extLst/>
          </a:lstStyle>
          <a:p>
            <a:pPr>
              <a:defRPr/>
            </a:pPr>
            <a:fld id="{8A6CC92A-58FD-4E46-99D9-39C01BA2844A}" type="slidenum">
              <a:rPr lang="pl-PL"/>
              <a:pPr>
                <a:defRPr/>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lang="pl-PL" smtClean="0"/>
              <a:t>Kliknij, aby edytować styl</a:t>
            </a:r>
            <a:endParaRPr lang="en-US"/>
          </a:p>
        </p:txBody>
      </p:sp>
      <p:sp>
        <p:nvSpPr>
          <p:cNvPr id="3" name="Symbol zastępczy tytułu pionowego 2"/>
          <p:cNvSpPr>
            <a:spLocks noGrp="1"/>
          </p:cNvSpPr>
          <p:nvPr>
            <p:ph type="body" orient="vert" idx="1"/>
          </p:nvPr>
        </p:nvSpPr>
        <p:spPr>
          <a:xfrm>
            <a:off x="457200" y="1481329"/>
            <a:ext cx="8229600" cy="4386071"/>
          </a:xfrm>
        </p:spPr>
        <p:txBody>
          <a:bodyPr vert="eaVert"/>
          <a:lstStyle>
            <a:extLs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9"/>
          <p:cNvSpPr>
            <a:spLocks noGrp="1"/>
          </p:cNvSpPr>
          <p:nvPr>
            <p:ph type="dt" sz="half" idx="10"/>
          </p:nvPr>
        </p:nvSpPr>
        <p:spPr/>
        <p:txBody>
          <a:bodyPr/>
          <a:lstStyle>
            <a:lvl1pPr>
              <a:defRPr/>
            </a:lvl1pPr>
          </a:lstStyle>
          <a:p>
            <a:pPr>
              <a:defRPr/>
            </a:pPr>
            <a:fld id="{1261DC08-6056-4AA6-A473-05829E919110}" type="datetimeFigureOut">
              <a:rPr lang="pl-PL"/>
              <a:pPr>
                <a:defRPr/>
              </a:pPr>
              <a:t>2018-04-19</a:t>
            </a:fld>
            <a:endParaRPr lang="pl-PL"/>
          </a:p>
        </p:txBody>
      </p:sp>
      <p:sp>
        <p:nvSpPr>
          <p:cNvPr id="5" name="Symbol zastępczy stopki 21"/>
          <p:cNvSpPr>
            <a:spLocks noGrp="1"/>
          </p:cNvSpPr>
          <p:nvPr>
            <p:ph type="ftr" sz="quarter" idx="11"/>
          </p:nvPr>
        </p:nvSpPr>
        <p:spPr/>
        <p:txBody>
          <a:bodyPr/>
          <a:lstStyle>
            <a:lvl1pPr>
              <a:defRPr/>
            </a:lvl1pPr>
          </a:lstStyle>
          <a:p>
            <a:pPr>
              <a:defRPr/>
            </a:pPr>
            <a:endParaRPr lang="pl-PL"/>
          </a:p>
        </p:txBody>
      </p:sp>
      <p:sp>
        <p:nvSpPr>
          <p:cNvPr id="6" name="Symbol zastępczy numeru slajdu 17"/>
          <p:cNvSpPr>
            <a:spLocks noGrp="1"/>
          </p:cNvSpPr>
          <p:nvPr>
            <p:ph type="sldNum" sz="quarter" idx="12"/>
          </p:nvPr>
        </p:nvSpPr>
        <p:spPr/>
        <p:txBody>
          <a:bodyPr/>
          <a:lstStyle>
            <a:lvl1pPr>
              <a:defRPr/>
            </a:lvl1pPr>
          </a:lstStyle>
          <a:p>
            <a:pPr>
              <a:defRPr/>
            </a:pPr>
            <a:fld id="{17AFD8DE-340E-4FCA-AF05-9BBE16052C4A}" type="slidenum">
              <a:rPr lang="pl-PL"/>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44013" y="274640"/>
            <a:ext cx="1777470" cy="5592761"/>
          </a:xfrm>
        </p:spPr>
        <p:txBody>
          <a:bodyPr vert="eaVert"/>
          <a:lstStyle>
            <a:extLst/>
          </a:lstStyle>
          <a:p>
            <a:r>
              <a:rPr lang="pl-PL" smtClean="0"/>
              <a:t>Kliknij, aby edytować styl</a:t>
            </a:r>
            <a:endParaRPr lang="en-US"/>
          </a:p>
        </p:txBody>
      </p:sp>
      <p:sp>
        <p:nvSpPr>
          <p:cNvPr id="3" name="Symbol zastępczy tytułu pionowego 2"/>
          <p:cNvSpPr>
            <a:spLocks noGrp="1"/>
          </p:cNvSpPr>
          <p:nvPr>
            <p:ph type="body" orient="vert" idx="1"/>
          </p:nvPr>
        </p:nvSpPr>
        <p:spPr>
          <a:xfrm>
            <a:off x="457200" y="274641"/>
            <a:ext cx="6324600" cy="5592760"/>
          </a:xfrm>
        </p:spPr>
        <p:txBody>
          <a:bodyPr vert="eaVert"/>
          <a:lstStyle>
            <a:extLs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9"/>
          <p:cNvSpPr>
            <a:spLocks noGrp="1"/>
          </p:cNvSpPr>
          <p:nvPr>
            <p:ph type="dt" sz="half" idx="10"/>
          </p:nvPr>
        </p:nvSpPr>
        <p:spPr/>
        <p:txBody>
          <a:bodyPr/>
          <a:lstStyle>
            <a:lvl1pPr>
              <a:defRPr/>
            </a:lvl1pPr>
          </a:lstStyle>
          <a:p>
            <a:pPr>
              <a:defRPr/>
            </a:pPr>
            <a:fld id="{15D7A950-59E7-49E5-8A73-D55D37EB02C5}" type="datetimeFigureOut">
              <a:rPr lang="pl-PL"/>
              <a:pPr>
                <a:defRPr/>
              </a:pPr>
              <a:t>2018-04-19</a:t>
            </a:fld>
            <a:endParaRPr lang="pl-PL"/>
          </a:p>
        </p:txBody>
      </p:sp>
      <p:sp>
        <p:nvSpPr>
          <p:cNvPr id="5" name="Symbol zastępczy stopki 21"/>
          <p:cNvSpPr>
            <a:spLocks noGrp="1"/>
          </p:cNvSpPr>
          <p:nvPr>
            <p:ph type="ftr" sz="quarter" idx="11"/>
          </p:nvPr>
        </p:nvSpPr>
        <p:spPr/>
        <p:txBody>
          <a:bodyPr/>
          <a:lstStyle>
            <a:lvl1pPr>
              <a:defRPr/>
            </a:lvl1pPr>
          </a:lstStyle>
          <a:p>
            <a:pPr>
              <a:defRPr/>
            </a:pPr>
            <a:endParaRPr lang="pl-PL"/>
          </a:p>
        </p:txBody>
      </p:sp>
      <p:sp>
        <p:nvSpPr>
          <p:cNvPr id="6" name="Symbol zastępczy numeru slajdu 17"/>
          <p:cNvSpPr>
            <a:spLocks noGrp="1"/>
          </p:cNvSpPr>
          <p:nvPr>
            <p:ph type="sldNum" sz="quarter" idx="12"/>
          </p:nvPr>
        </p:nvSpPr>
        <p:spPr/>
        <p:txBody>
          <a:bodyPr/>
          <a:lstStyle>
            <a:lvl1pPr>
              <a:defRPr/>
            </a:lvl1pPr>
          </a:lstStyle>
          <a:p>
            <a:pPr>
              <a:defRPr/>
            </a:pPr>
            <a:fld id="{56904861-0B47-48A4-B13A-8D981A965148}"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extLs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Tytuł 6"/>
          <p:cNvSpPr>
            <a:spLocks noGrp="1"/>
          </p:cNvSpPr>
          <p:nvPr>
            <p:ph type="title"/>
          </p:nvPr>
        </p:nvSpPr>
        <p:spPr/>
        <p:txBody>
          <a:bodyPr rtlCol="0"/>
          <a:lstStyle>
            <a:extLst/>
          </a:lstStyle>
          <a:p>
            <a:r>
              <a:rPr lang="pl-PL" smtClean="0"/>
              <a:t>Kliknij, aby edytować styl</a:t>
            </a:r>
            <a:endParaRPr lang="en-US"/>
          </a:p>
        </p:txBody>
      </p:sp>
      <p:sp>
        <p:nvSpPr>
          <p:cNvPr id="4" name="Symbol zastępczy daty 9"/>
          <p:cNvSpPr>
            <a:spLocks noGrp="1"/>
          </p:cNvSpPr>
          <p:nvPr>
            <p:ph type="dt" sz="half" idx="10"/>
          </p:nvPr>
        </p:nvSpPr>
        <p:spPr/>
        <p:txBody>
          <a:bodyPr/>
          <a:lstStyle>
            <a:lvl1pPr>
              <a:defRPr/>
            </a:lvl1pPr>
          </a:lstStyle>
          <a:p>
            <a:pPr>
              <a:defRPr/>
            </a:pPr>
            <a:fld id="{5102D341-3A15-4EEF-9FFF-C4536F966337}" type="datetimeFigureOut">
              <a:rPr lang="pl-PL"/>
              <a:pPr>
                <a:defRPr/>
              </a:pPr>
              <a:t>2018-04-19</a:t>
            </a:fld>
            <a:endParaRPr lang="pl-PL"/>
          </a:p>
        </p:txBody>
      </p:sp>
      <p:sp>
        <p:nvSpPr>
          <p:cNvPr id="5" name="Symbol zastępczy stopki 21"/>
          <p:cNvSpPr>
            <a:spLocks noGrp="1"/>
          </p:cNvSpPr>
          <p:nvPr>
            <p:ph type="ftr" sz="quarter" idx="11"/>
          </p:nvPr>
        </p:nvSpPr>
        <p:spPr/>
        <p:txBody>
          <a:bodyPr/>
          <a:lstStyle>
            <a:lvl1pPr>
              <a:defRPr/>
            </a:lvl1pPr>
          </a:lstStyle>
          <a:p>
            <a:pPr>
              <a:defRPr/>
            </a:pPr>
            <a:endParaRPr lang="pl-PL"/>
          </a:p>
        </p:txBody>
      </p:sp>
      <p:sp>
        <p:nvSpPr>
          <p:cNvPr id="6" name="Symbol zastępczy numeru slajdu 17"/>
          <p:cNvSpPr>
            <a:spLocks noGrp="1"/>
          </p:cNvSpPr>
          <p:nvPr>
            <p:ph type="sldNum" sz="quarter" idx="12"/>
          </p:nvPr>
        </p:nvSpPr>
        <p:spPr/>
        <p:txBody>
          <a:bodyPr/>
          <a:lstStyle>
            <a:lvl1pPr>
              <a:defRPr/>
            </a:lvl1pPr>
          </a:lstStyle>
          <a:p>
            <a:pPr>
              <a:defRPr/>
            </a:pPr>
            <a:fld id="{34AD3B78-DE53-433E-9B7F-B820B9D48014}"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1"/>
      </p:bgRef>
    </p:bg>
    <p:spTree>
      <p:nvGrpSpPr>
        <p:cNvPr id="1" name=""/>
        <p:cNvGrpSpPr/>
        <p:nvPr/>
      </p:nvGrpSpPr>
      <p:grpSpPr>
        <a:xfrm>
          <a:off x="0" y="0"/>
          <a:ext cx="0" cy="0"/>
          <a:chOff x="0" y="0"/>
          <a:chExt cx="0" cy="0"/>
        </a:xfrm>
      </p:grpSpPr>
      <p:sp>
        <p:nvSpPr>
          <p:cNvPr id="4" name="Pag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Pag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ytuł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pl-PL" smtClean="0"/>
              <a:t>Kliknij, aby edytować styl</a:t>
            </a:r>
            <a:endParaRPr lang="en-US"/>
          </a:p>
        </p:txBody>
      </p:sp>
      <p:sp>
        <p:nvSpPr>
          <p:cNvPr id="3" name="Symbol zastępczy tekstu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pl-PL" smtClean="0"/>
              <a:t>Kliknij, aby edytować style wzorca tekstu</a:t>
            </a:r>
          </a:p>
        </p:txBody>
      </p:sp>
      <p:sp>
        <p:nvSpPr>
          <p:cNvPr id="6" name="Symbol zastępczy daty 3"/>
          <p:cNvSpPr>
            <a:spLocks noGrp="1"/>
          </p:cNvSpPr>
          <p:nvPr>
            <p:ph type="dt" sz="half" idx="10"/>
          </p:nvPr>
        </p:nvSpPr>
        <p:spPr/>
        <p:txBody>
          <a:bodyPr/>
          <a:lstStyle>
            <a:lvl1pPr>
              <a:defRPr/>
            </a:lvl1pPr>
            <a:extLst/>
          </a:lstStyle>
          <a:p>
            <a:pPr>
              <a:defRPr/>
            </a:pPr>
            <a:fld id="{85743308-4160-41AF-9835-64D46863687D}" type="datetimeFigureOut">
              <a:rPr lang="pl-PL"/>
              <a:pPr>
                <a:defRPr/>
              </a:pPr>
              <a:t>2018-04-19</a:t>
            </a:fld>
            <a:endParaRPr lang="pl-PL"/>
          </a:p>
        </p:txBody>
      </p:sp>
      <p:sp>
        <p:nvSpPr>
          <p:cNvPr id="7" name="Symbol zastępczy stopki 4"/>
          <p:cNvSpPr>
            <a:spLocks noGrp="1"/>
          </p:cNvSpPr>
          <p:nvPr>
            <p:ph type="ftr" sz="quarter" idx="11"/>
          </p:nvPr>
        </p:nvSpPr>
        <p:spPr/>
        <p:txBody>
          <a:bodyPr/>
          <a:lstStyle>
            <a:lvl1pPr>
              <a:defRPr/>
            </a:lvl1pPr>
            <a:extLst/>
          </a:lstStyle>
          <a:p>
            <a:pPr>
              <a:defRPr/>
            </a:pPr>
            <a:endParaRPr lang="pl-PL"/>
          </a:p>
        </p:txBody>
      </p:sp>
      <p:sp>
        <p:nvSpPr>
          <p:cNvPr id="8" name="Symbol zastępczy numeru slajdu 5"/>
          <p:cNvSpPr>
            <a:spLocks noGrp="1"/>
          </p:cNvSpPr>
          <p:nvPr>
            <p:ph type="sldNum" sz="quarter" idx="12"/>
          </p:nvPr>
        </p:nvSpPr>
        <p:spPr/>
        <p:txBody>
          <a:bodyPr/>
          <a:lstStyle>
            <a:lvl1pPr>
              <a:defRPr/>
            </a:lvl1pPr>
            <a:extLst/>
          </a:lstStyle>
          <a:p>
            <a:pPr>
              <a:defRPr/>
            </a:pPr>
            <a:fld id="{CD6CB73F-FECF-4AD6-B9C9-0A40AC77EBD6}" type="slidenum">
              <a:rPr lang="pl-PL"/>
              <a:pPr>
                <a:defRPr/>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bg>
      <p:bgRef idx="1002">
        <a:schemeClr val="bg1"/>
      </p:bgRef>
    </p:bg>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8" name="Tytuł 7"/>
          <p:cNvSpPr>
            <a:spLocks noGrp="1"/>
          </p:cNvSpPr>
          <p:nvPr>
            <p:ph type="title"/>
          </p:nvPr>
        </p:nvSpPr>
        <p:spPr/>
        <p:txBody>
          <a:bodyPr rtlCol="0"/>
          <a:lstStyle>
            <a:extLst/>
          </a:lstStyle>
          <a:p>
            <a:r>
              <a:rPr lang="pl-PL" smtClean="0"/>
              <a:t>Kliknij, aby edytować styl</a:t>
            </a:r>
            <a:endParaRPr lang="en-US"/>
          </a:p>
        </p:txBody>
      </p:sp>
      <p:sp>
        <p:nvSpPr>
          <p:cNvPr id="5" name="Symbol zastępczy daty 4"/>
          <p:cNvSpPr>
            <a:spLocks noGrp="1"/>
          </p:cNvSpPr>
          <p:nvPr>
            <p:ph type="dt" sz="half" idx="10"/>
          </p:nvPr>
        </p:nvSpPr>
        <p:spPr/>
        <p:txBody>
          <a:bodyPr/>
          <a:lstStyle>
            <a:lvl1pPr>
              <a:defRPr/>
            </a:lvl1pPr>
            <a:extLst/>
          </a:lstStyle>
          <a:p>
            <a:pPr>
              <a:defRPr/>
            </a:pPr>
            <a:fld id="{7DBE8BEA-9CBD-4D7E-8F81-514E55E34A1A}" type="datetimeFigureOut">
              <a:rPr lang="pl-PL"/>
              <a:pPr>
                <a:defRPr/>
              </a:pPr>
              <a:t>2018-04-19</a:t>
            </a:fld>
            <a:endParaRPr lang="pl-PL"/>
          </a:p>
        </p:txBody>
      </p:sp>
      <p:sp>
        <p:nvSpPr>
          <p:cNvPr id="6" name="Symbol zastępczy stopki 5"/>
          <p:cNvSpPr>
            <a:spLocks noGrp="1"/>
          </p:cNvSpPr>
          <p:nvPr>
            <p:ph type="ftr" sz="quarter" idx="11"/>
          </p:nvPr>
        </p:nvSpPr>
        <p:spPr/>
        <p:txBody>
          <a:bodyPr/>
          <a:lstStyle>
            <a:lvl1pPr>
              <a:defRPr/>
            </a:lvl1pPr>
            <a:extLst/>
          </a:lstStyle>
          <a:p>
            <a:pPr>
              <a:defRPr/>
            </a:pPr>
            <a:endParaRPr lang="pl-PL"/>
          </a:p>
        </p:txBody>
      </p:sp>
      <p:sp>
        <p:nvSpPr>
          <p:cNvPr id="7" name="Symbol zastępczy numeru slajdu 6"/>
          <p:cNvSpPr>
            <a:spLocks noGrp="1"/>
          </p:cNvSpPr>
          <p:nvPr>
            <p:ph type="sldNum" sz="quarter" idx="12"/>
          </p:nvPr>
        </p:nvSpPr>
        <p:spPr/>
        <p:txBody>
          <a:bodyPr/>
          <a:lstStyle>
            <a:lvl1pPr>
              <a:defRPr/>
            </a:lvl1pPr>
            <a:extLst/>
          </a:lstStyle>
          <a:p>
            <a:pPr>
              <a:defRPr/>
            </a:pPr>
            <a:fld id="{78F3BE87-2AF7-493E-89B9-745C23028AFB}" type="slidenum">
              <a:rPr lang="pl-PL"/>
              <a:pPr>
                <a:defRPr/>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lstStyle>
            <a:lvl1pPr>
              <a:defRPr/>
            </a:lvl1pPr>
            <a:extLst/>
          </a:lstStyle>
          <a:p>
            <a:r>
              <a:rPr lang="pl-PL" smtClean="0"/>
              <a:t>Kliknij, aby edytować styl</a:t>
            </a:r>
            <a:endParaRPr lang="en-US"/>
          </a:p>
        </p:txBody>
      </p:sp>
      <p:sp>
        <p:nvSpPr>
          <p:cNvPr id="3" name="Symbol zastępczy tekst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pl-PL" smtClean="0"/>
              <a:t>Kliknij, aby edytować style wzorca tekstu</a:t>
            </a:r>
          </a:p>
        </p:txBody>
      </p:sp>
      <p:sp>
        <p:nvSpPr>
          <p:cNvPr id="4" name="Symbol zastępczy tekst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pl-PL" smtClean="0"/>
              <a:t>Kliknij, aby edytować style wzorca tekstu</a:t>
            </a:r>
          </a:p>
        </p:txBody>
      </p:sp>
      <p:sp>
        <p:nvSpPr>
          <p:cNvPr id="5" name="Symbol zastępczy zawartości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6" name="Symbol zastępczy zawartości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Symbol zastępczy daty 6"/>
          <p:cNvSpPr>
            <a:spLocks noGrp="1"/>
          </p:cNvSpPr>
          <p:nvPr>
            <p:ph type="dt" sz="half" idx="10"/>
          </p:nvPr>
        </p:nvSpPr>
        <p:spPr/>
        <p:txBody>
          <a:bodyPr/>
          <a:lstStyle>
            <a:lvl1pPr>
              <a:defRPr/>
            </a:lvl1pPr>
            <a:extLst/>
          </a:lstStyle>
          <a:p>
            <a:pPr>
              <a:defRPr/>
            </a:pPr>
            <a:fld id="{F69B2BBC-7B26-4DDD-8C36-0468517C2856}" type="datetimeFigureOut">
              <a:rPr lang="pl-PL"/>
              <a:pPr>
                <a:defRPr/>
              </a:pPr>
              <a:t>2018-04-19</a:t>
            </a:fld>
            <a:endParaRPr lang="pl-PL"/>
          </a:p>
        </p:txBody>
      </p:sp>
      <p:sp>
        <p:nvSpPr>
          <p:cNvPr id="8" name="Symbol zastępczy stopki 7"/>
          <p:cNvSpPr>
            <a:spLocks noGrp="1"/>
          </p:cNvSpPr>
          <p:nvPr>
            <p:ph type="ftr" sz="quarter" idx="11"/>
          </p:nvPr>
        </p:nvSpPr>
        <p:spPr/>
        <p:txBody>
          <a:bodyPr/>
          <a:lstStyle>
            <a:lvl1pPr>
              <a:defRPr/>
            </a:lvl1pPr>
            <a:extLst/>
          </a:lstStyle>
          <a:p>
            <a:pPr>
              <a:defRPr/>
            </a:pPr>
            <a:endParaRPr lang="pl-PL"/>
          </a:p>
        </p:txBody>
      </p:sp>
      <p:sp>
        <p:nvSpPr>
          <p:cNvPr id="9" name="Symbol zastępczy numeru slajdu 8"/>
          <p:cNvSpPr>
            <a:spLocks noGrp="1"/>
          </p:cNvSpPr>
          <p:nvPr>
            <p:ph type="sldNum" sz="quarter" idx="12"/>
          </p:nvPr>
        </p:nvSpPr>
        <p:spPr/>
        <p:txBody>
          <a:bodyPr/>
          <a:lstStyle>
            <a:lvl1pPr>
              <a:defRPr/>
            </a:lvl1pPr>
            <a:extLst/>
          </a:lstStyle>
          <a:p>
            <a:pPr>
              <a:defRPr/>
            </a:pPr>
            <a:fld id="{0EFF7EFC-D9B9-4A2C-BD84-7A1D732CD3DA}" type="slidenum">
              <a:rPr lang="pl-PL"/>
              <a:pPr>
                <a:defRPr/>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bg>
      <p:bgRef idx="1002">
        <a:schemeClr val="bg1"/>
      </p:bgRef>
    </p:bg>
    <p:spTree>
      <p:nvGrpSpPr>
        <p:cNvPr id="1" name=""/>
        <p:cNvGrpSpPr/>
        <p:nvPr/>
      </p:nvGrpSpPr>
      <p:grpSpPr>
        <a:xfrm>
          <a:off x="0" y="0"/>
          <a:ext cx="0" cy="0"/>
          <a:chOff x="0" y="0"/>
          <a:chExt cx="0" cy="0"/>
        </a:xfrm>
      </p:grpSpPr>
      <p:sp>
        <p:nvSpPr>
          <p:cNvPr id="6" name="Tytuł 5"/>
          <p:cNvSpPr>
            <a:spLocks noGrp="1"/>
          </p:cNvSpPr>
          <p:nvPr>
            <p:ph type="title"/>
          </p:nvPr>
        </p:nvSpPr>
        <p:spPr/>
        <p:txBody>
          <a:bodyPr rtlCol="0"/>
          <a:lstStyle>
            <a:extLst/>
          </a:lstStyle>
          <a:p>
            <a:r>
              <a:rPr lang="pl-PL" smtClean="0"/>
              <a:t>Kliknij, aby edytować styl</a:t>
            </a:r>
            <a:endParaRPr lang="en-US"/>
          </a:p>
        </p:txBody>
      </p:sp>
      <p:sp>
        <p:nvSpPr>
          <p:cNvPr id="3" name="Symbol zastępczy daty 2"/>
          <p:cNvSpPr>
            <a:spLocks noGrp="1"/>
          </p:cNvSpPr>
          <p:nvPr>
            <p:ph type="dt" sz="half" idx="10"/>
          </p:nvPr>
        </p:nvSpPr>
        <p:spPr/>
        <p:txBody>
          <a:bodyPr/>
          <a:lstStyle>
            <a:lvl1pPr>
              <a:defRPr/>
            </a:lvl1pPr>
            <a:extLst/>
          </a:lstStyle>
          <a:p>
            <a:pPr>
              <a:defRPr/>
            </a:pPr>
            <a:fld id="{A4FEE32F-7EA7-4042-839F-7D212EC21190}" type="datetimeFigureOut">
              <a:rPr lang="pl-PL"/>
              <a:pPr>
                <a:defRPr/>
              </a:pPr>
              <a:t>2018-04-19</a:t>
            </a:fld>
            <a:endParaRPr lang="pl-PL"/>
          </a:p>
        </p:txBody>
      </p:sp>
      <p:sp>
        <p:nvSpPr>
          <p:cNvPr id="4" name="Symbol zastępczy stopki 3"/>
          <p:cNvSpPr>
            <a:spLocks noGrp="1"/>
          </p:cNvSpPr>
          <p:nvPr>
            <p:ph type="ftr" sz="quarter" idx="11"/>
          </p:nvPr>
        </p:nvSpPr>
        <p:spPr/>
        <p:txBody>
          <a:bodyPr/>
          <a:lstStyle>
            <a:lvl1pPr>
              <a:defRPr/>
            </a:lvl1pPr>
            <a:extLst/>
          </a:lstStyle>
          <a:p>
            <a:pPr>
              <a:defRPr/>
            </a:pPr>
            <a:endParaRPr lang="pl-PL"/>
          </a:p>
        </p:txBody>
      </p:sp>
      <p:sp>
        <p:nvSpPr>
          <p:cNvPr id="5" name="Symbol zastępczy numeru slajdu 4"/>
          <p:cNvSpPr>
            <a:spLocks noGrp="1"/>
          </p:cNvSpPr>
          <p:nvPr>
            <p:ph type="sldNum" sz="quarter" idx="12"/>
          </p:nvPr>
        </p:nvSpPr>
        <p:spPr/>
        <p:txBody>
          <a:bodyPr/>
          <a:lstStyle>
            <a:lvl1pPr>
              <a:defRPr/>
            </a:lvl1pPr>
            <a:extLst/>
          </a:lstStyle>
          <a:p>
            <a:pPr>
              <a:defRPr/>
            </a:pPr>
            <a:fld id="{FCF9B245-D6C1-4C97-BFD2-0D654D3FB40A}" type="slidenum">
              <a:rPr lang="pl-PL"/>
              <a:pPr>
                <a:defRPr/>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9"/>
          <p:cNvSpPr>
            <a:spLocks noGrp="1"/>
          </p:cNvSpPr>
          <p:nvPr>
            <p:ph type="dt" sz="half" idx="10"/>
          </p:nvPr>
        </p:nvSpPr>
        <p:spPr/>
        <p:txBody>
          <a:bodyPr/>
          <a:lstStyle>
            <a:lvl1pPr>
              <a:defRPr/>
            </a:lvl1pPr>
          </a:lstStyle>
          <a:p>
            <a:pPr>
              <a:defRPr/>
            </a:pPr>
            <a:fld id="{C206D627-2265-4CA6-A617-7CA92E754E00}" type="datetimeFigureOut">
              <a:rPr lang="pl-PL"/>
              <a:pPr>
                <a:defRPr/>
              </a:pPr>
              <a:t>2018-04-19</a:t>
            </a:fld>
            <a:endParaRPr lang="pl-PL"/>
          </a:p>
        </p:txBody>
      </p:sp>
      <p:sp>
        <p:nvSpPr>
          <p:cNvPr id="3" name="Symbol zastępczy stopki 21"/>
          <p:cNvSpPr>
            <a:spLocks noGrp="1"/>
          </p:cNvSpPr>
          <p:nvPr>
            <p:ph type="ftr" sz="quarter" idx="11"/>
          </p:nvPr>
        </p:nvSpPr>
        <p:spPr/>
        <p:txBody>
          <a:bodyPr/>
          <a:lstStyle>
            <a:lvl1pPr>
              <a:defRPr/>
            </a:lvl1pPr>
          </a:lstStyle>
          <a:p>
            <a:pPr>
              <a:defRPr/>
            </a:pPr>
            <a:endParaRPr lang="pl-PL"/>
          </a:p>
        </p:txBody>
      </p:sp>
      <p:sp>
        <p:nvSpPr>
          <p:cNvPr id="4" name="Symbol zastępczy numeru slajdu 17"/>
          <p:cNvSpPr>
            <a:spLocks noGrp="1"/>
          </p:cNvSpPr>
          <p:nvPr>
            <p:ph type="sldNum" sz="quarter" idx="12"/>
          </p:nvPr>
        </p:nvSpPr>
        <p:spPr/>
        <p:txBody>
          <a:bodyPr/>
          <a:lstStyle>
            <a:lvl1pPr>
              <a:defRPr/>
            </a:lvl1pPr>
          </a:lstStyle>
          <a:p>
            <a:pPr>
              <a:defRPr/>
            </a:pPr>
            <a:fld id="{B89026C4-4481-41A4-B15C-5F85C47F0AAD}"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pl-PL" smtClean="0"/>
              <a:t>Kliknij, aby edytować styl</a:t>
            </a:r>
            <a:endParaRPr lang="en-US"/>
          </a:p>
        </p:txBody>
      </p:sp>
      <p:sp>
        <p:nvSpPr>
          <p:cNvPr id="3" name="Symbol zastępczy tekst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pl-PL" smtClean="0"/>
              <a:t>Kliknij, aby edytować style wzorca tekstu</a:t>
            </a:r>
          </a:p>
        </p:txBody>
      </p:sp>
      <p:sp>
        <p:nvSpPr>
          <p:cNvPr id="4" name="Symbol zastępczy zawartości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4"/>
          <p:cNvSpPr>
            <a:spLocks noGrp="1"/>
          </p:cNvSpPr>
          <p:nvPr>
            <p:ph type="dt" sz="half" idx="10"/>
          </p:nvPr>
        </p:nvSpPr>
        <p:spPr/>
        <p:txBody>
          <a:bodyPr/>
          <a:lstStyle>
            <a:lvl1pPr>
              <a:defRPr/>
            </a:lvl1pPr>
            <a:extLst/>
          </a:lstStyle>
          <a:p>
            <a:pPr>
              <a:defRPr/>
            </a:pPr>
            <a:fld id="{2B24FABE-CE7D-4C6F-B2EF-EFB328AF2622}" type="datetimeFigureOut">
              <a:rPr lang="pl-PL"/>
              <a:pPr>
                <a:defRPr/>
              </a:pPr>
              <a:t>2018-04-19</a:t>
            </a:fld>
            <a:endParaRPr lang="pl-PL"/>
          </a:p>
        </p:txBody>
      </p:sp>
      <p:sp>
        <p:nvSpPr>
          <p:cNvPr id="6" name="Symbol zastępczy stopki 5"/>
          <p:cNvSpPr>
            <a:spLocks noGrp="1"/>
          </p:cNvSpPr>
          <p:nvPr>
            <p:ph type="ftr" sz="quarter" idx="11"/>
          </p:nvPr>
        </p:nvSpPr>
        <p:spPr/>
        <p:txBody>
          <a:bodyPr/>
          <a:lstStyle>
            <a:lvl1pPr>
              <a:defRPr/>
            </a:lvl1pPr>
            <a:extLst/>
          </a:lstStyle>
          <a:p>
            <a:pPr>
              <a:defRPr/>
            </a:pPr>
            <a:endParaRPr lang="pl-PL"/>
          </a:p>
        </p:txBody>
      </p:sp>
      <p:sp>
        <p:nvSpPr>
          <p:cNvPr id="7" name="Symbol zastępczy numeru slajdu 6"/>
          <p:cNvSpPr>
            <a:spLocks noGrp="1"/>
          </p:cNvSpPr>
          <p:nvPr>
            <p:ph type="sldNum" sz="quarter" idx="12"/>
          </p:nvPr>
        </p:nvSpPr>
        <p:spPr/>
        <p:txBody>
          <a:bodyPr/>
          <a:lstStyle>
            <a:lvl1pPr>
              <a:defRPr/>
            </a:lvl1pPr>
            <a:extLst/>
          </a:lstStyle>
          <a:p>
            <a:pPr>
              <a:defRPr/>
            </a:pPr>
            <a:fld id="{61846757-49C8-4C5E-90FB-A7C6F4A7C769}" type="slidenum">
              <a:rPr lang="pl-PL"/>
              <a:pPr>
                <a:defRPr/>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1"/>
      </p:bgRef>
    </p:bg>
    <p:spTree>
      <p:nvGrpSpPr>
        <p:cNvPr id="1" name=""/>
        <p:cNvGrpSpPr/>
        <p:nvPr/>
      </p:nvGrpSpPr>
      <p:grpSpPr>
        <a:xfrm>
          <a:off x="0" y="0"/>
          <a:ext cx="0" cy="0"/>
          <a:chOff x="0" y="0"/>
          <a:chExt cx="0" cy="0"/>
        </a:xfrm>
      </p:grpSpPr>
      <p:sp>
        <p:nvSpPr>
          <p:cNvPr id="5" name="Dowolny kształt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Dowolny kształt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Trójkąt prostokątny 9"/>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Łącznik prostoliniowy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Pag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Pag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Symbol zastępczy tekstu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pl-PL" smtClean="0"/>
              <a:t>Kliknij, aby edytować style wzorca tekstu</a:t>
            </a:r>
          </a:p>
        </p:txBody>
      </p:sp>
      <p:sp>
        <p:nvSpPr>
          <p:cNvPr id="3" name="Symbol zastępczy obraz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pl-PL" noProof="0" smtClean="0"/>
              <a:t>Kliknij ikonę, aby dodać obraz</a:t>
            </a:r>
            <a:endParaRPr lang="en-US" noProof="0" dirty="0"/>
          </a:p>
        </p:txBody>
      </p:sp>
      <p:sp>
        <p:nvSpPr>
          <p:cNvPr id="2" name="Tytuł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pl-PL" smtClean="0"/>
              <a:t>Kliknij, aby edytować styl</a:t>
            </a:r>
            <a:endParaRPr lang="en-US"/>
          </a:p>
        </p:txBody>
      </p:sp>
      <p:sp>
        <p:nvSpPr>
          <p:cNvPr id="11" name="Symbol zastępczy daty 4"/>
          <p:cNvSpPr>
            <a:spLocks noGrp="1"/>
          </p:cNvSpPr>
          <p:nvPr>
            <p:ph type="dt" sz="half" idx="10"/>
          </p:nvPr>
        </p:nvSpPr>
        <p:spPr/>
        <p:txBody>
          <a:bodyPr/>
          <a:lstStyle>
            <a:lvl1pPr>
              <a:defRPr>
                <a:solidFill>
                  <a:schemeClr val="tx1"/>
                </a:solidFill>
              </a:defRPr>
            </a:lvl1pPr>
            <a:extLst/>
          </a:lstStyle>
          <a:p>
            <a:pPr>
              <a:defRPr/>
            </a:pPr>
            <a:fld id="{A9A59859-E460-4A53-A3E4-9517B7D932B0}" type="datetimeFigureOut">
              <a:rPr lang="pl-PL"/>
              <a:pPr>
                <a:defRPr/>
              </a:pPr>
              <a:t>2018-04-19</a:t>
            </a:fld>
            <a:endParaRPr lang="pl-PL"/>
          </a:p>
        </p:txBody>
      </p:sp>
      <p:sp>
        <p:nvSpPr>
          <p:cNvPr id="12" name="Symbol zastępczy stopki 5"/>
          <p:cNvSpPr>
            <a:spLocks noGrp="1"/>
          </p:cNvSpPr>
          <p:nvPr>
            <p:ph type="ftr" sz="quarter" idx="11"/>
          </p:nvPr>
        </p:nvSpPr>
        <p:spPr/>
        <p:txBody>
          <a:bodyPr/>
          <a:lstStyle>
            <a:lvl1pPr>
              <a:defRPr>
                <a:solidFill>
                  <a:schemeClr val="tx1"/>
                </a:solidFill>
              </a:defRPr>
            </a:lvl1pPr>
            <a:extLst/>
          </a:lstStyle>
          <a:p>
            <a:pPr>
              <a:defRPr/>
            </a:pPr>
            <a:endParaRPr lang="pl-PL"/>
          </a:p>
        </p:txBody>
      </p:sp>
      <p:sp>
        <p:nvSpPr>
          <p:cNvPr id="13" name="Symbol zastępczy numeru slajdu 6"/>
          <p:cNvSpPr>
            <a:spLocks noGrp="1"/>
          </p:cNvSpPr>
          <p:nvPr>
            <p:ph type="sldNum" sz="quarter" idx="12"/>
          </p:nvPr>
        </p:nvSpPr>
        <p:spPr/>
        <p:txBody>
          <a:bodyPr/>
          <a:lstStyle>
            <a:lvl1pPr>
              <a:defRPr>
                <a:solidFill>
                  <a:schemeClr val="tx1"/>
                </a:solidFill>
              </a:defRPr>
            </a:lvl1pPr>
            <a:extLst/>
          </a:lstStyle>
          <a:p>
            <a:pPr>
              <a:defRPr/>
            </a:pPr>
            <a:fld id="{E6CF303B-051D-4DC7-B82D-C225B0184D40}" type="slidenum">
              <a:rPr lang="pl-PL"/>
              <a:pPr>
                <a:defRPr/>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Dowolny kształt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Dowolny kształt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4" name="Trójkąt prostokątny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Łącznik prostoliniowy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ymbol zastępczy tytuł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pl-PL" smtClean="0"/>
              <a:t>Kliknij, aby edytować styl</a:t>
            </a:r>
            <a:endParaRPr lang="en-US"/>
          </a:p>
        </p:txBody>
      </p:sp>
      <p:sp>
        <p:nvSpPr>
          <p:cNvPr id="1033" name="Symbol zastępczy tekstu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10" name="Symbol zastępczy daty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BFF27068-5B55-43F5-A18E-F4A4B238AD20}" type="datetimeFigureOut">
              <a:rPr lang="pl-PL"/>
              <a:pPr>
                <a:defRPr/>
              </a:pPr>
              <a:t>2018-04-19</a:t>
            </a:fld>
            <a:endParaRPr lang="pl-PL"/>
          </a:p>
        </p:txBody>
      </p:sp>
      <p:sp>
        <p:nvSpPr>
          <p:cNvPr id="22" name="Symbol zastępczy stopki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pl-PL"/>
          </a:p>
        </p:txBody>
      </p:sp>
      <p:sp>
        <p:nvSpPr>
          <p:cNvPr id="18" name="Symbol zastępczy numeru slajdu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01704D62-C580-4734-9F95-0B48496DC210}"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4" r:id="rId4"/>
    <p:sldLayoutId id="2147483675" r:id="rId5"/>
    <p:sldLayoutId id="2147483676" r:id="rId6"/>
    <p:sldLayoutId id="2147483670" r:id="rId7"/>
    <p:sldLayoutId id="2147483677" r:id="rId8"/>
    <p:sldLayoutId id="2147483678" r:id="rId9"/>
    <p:sldLayoutId id="2147483669" r:id="rId10"/>
    <p:sldLayoutId id="2147483668"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prawo.money.pl/kodeks/karny/czesc-szczegolna/rozdzial-xxvi-przestepstwa-przeciwko-rodzinie-i-opiec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3" descr="C:\Users\bogumil.machaj\Desktop\logo Wydział Edukacji.jpg"/>
          <p:cNvPicPr>
            <a:picLocks noChangeAspect="1" noChangeArrowheads="1"/>
          </p:cNvPicPr>
          <p:nvPr/>
        </p:nvPicPr>
        <p:blipFill>
          <a:blip r:embed="rId2"/>
          <a:srcRect/>
          <a:stretch>
            <a:fillRect/>
          </a:stretch>
        </p:blipFill>
        <p:spPr bwMode="auto">
          <a:xfrm>
            <a:off x="539750" y="209550"/>
            <a:ext cx="4248150" cy="1443038"/>
          </a:xfrm>
          <a:prstGeom prst="rect">
            <a:avLst/>
          </a:prstGeom>
          <a:noFill/>
          <a:ln w="9525">
            <a:noFill/>
            <a:miter lim="800000"/>
            <a:headEnd/>
            <a:tailEnd/>
          </a:ln>
        </p:spPr>
      </p:pic>
      <p:pic>
        <p:nvPicPr>
          <p:cNvPr id="94211" name="Obraz 6" descr="NOWE LOGO"/>
          <p:cNvPicPr>
            <a:picLocks noChangeAspect="1" noChangeArrowheads="1"/>
          </p:cNvPicPr>
          <p:nvPr/>
        </p:nvPicPr>
        <p:blipFill>
          <a:blip r:embed="rId3"/>
          <a:srcRect l="5988" t="6963" r="5273" b="6746"/>
          <a:stretch>
            <a:fillRect/>
          </a:stretch>
        </p:blipFill>
        <p:spPr bwMode="auto">
          <a:xfrm>
            <a:off x="5580063" y="-141288"/>
            <a:ext cx="2879725" cy="2346326"/>
          </a:xfrm>
          <a:prstGeom prst="rect">
            <a:avLst/>
          </a:prstGeom>
          <a:noFill/>
          <a:ln w="9525">
            <a:noFill/>
            <a:miter lim="800000"/>
            <a:headEnd/>
            <a:tailEnd/>
          </a:ln>
        </p:spPr>
      </p:pic>
      <p:sp>
        <p:nvSpPr>
          <p:cNvPr id="94212" name="Symbol zastępczy tekstu 10"/>
          <p:cNvSpPr>
            <a:spLocks noGrp="1"/>
          </p:cNvSpPr>
          <p:nvPr>
            <p:ph type="body" idx="4294967295"/>
          </p:nvPr>
        </p:nvSpPr>
        <p:spPr>
          <a:xfrm>
            <a:off x="6308725" y="6470650"/>
            <a:ext cx="2814638" cy="379413"/>
          </a:xfrm>
        </p:spPr>
        <p:txBody>
          <a:bodyPr/>
          <a:lstStyle/>
          <a:p>
            <a:pPr marL="0" indent="0" algn="r">
              <a:buFont typeface="Wingdings 3" pitchFamily="18" charset="2"/>
              <a:buNone/>
            </a:pPr>
            <a:r>
              <a:rPr lang="pl-PL" sz="1600" b="1" dirty="0" smtClean="0">
                <a:latin typeface="Times New Roman" pitchFamily="18" charset="0"/>
                <a:cs typeface="Times New Roman" pitchFamily="18" charset="0"/>
              </a:rPr>
              <a:t>Brzesko, dnia 05.06.2018 r.</a:t>
            </a:r>
            <a:endParaRPr lang="pl-PL" sz="1600" b="1" dirty="0" smtClean="0">
              <a:latin typeface="Times New Roman" pitchFamily="18" charset="0"/>
              <a:cs typeface="Times New Roman" pitchFamily="18" charset="0"/>
            </a:endParaRPr>
          </a:p>
        </p:txBody>
      </p:sp>
      <p:sp>
        <p:nvSpPr>
          <p:cNvPr id="5" name="Symbol zastępczy zawartości 4"/>
          <p:cNvSpPr>
            <a:spLocks noGrp="1"/>
          </p:cNvSpPr>
          <p:nvPr>
            <p:ph sz="half" idx="4294967295"/>
          </p:nvPr>
        </p:nvSpPr>
        <p:spPr>
          <a:xfrm>
            <a:off x="395288" y="1844675"/>
            <a:ext cx="8137525" cy="4860925"/>
          </a:xfrm>
        </p:spPr>
        <p:txBody>
          <a:bodyPr>
            <a:normAutofit/>
          </a:bodyPr>
          <a:lstStyle/>
          <a:p>
            <a:pPr marL="109538" indent="0">
              <a:lnSpc>
                <a:spcPct val="80000"/>
              </a:lnSpc>
              <a:buFont typeface="Wingdings 3" pitchFamily="18" charset="2"/>
              <a:buNone/>
            </a:pPr>
            <a:r>
              <a:rPr lang="pl-PL" sz="2000" b="1" dirty="0" smtClean="0">
                <a:latin typeface="Times New Roman" pitchFamily="18" charset="0"/>
                <a:cs typeface="Times New Roman" pitchFamily="18" charset="0"/>
              </a:rPr>
              <a:t>Konferencja:</a:t>
            </a:r>
            <a:r>
              <a:rPr lang="pl-PL" sz="2400" b="1" dirty="0" smtClean="0">
                <a:latin typeface="Times New Roman" pitchFamily="18" charset="0"/>
                <a:cs typeface="Times New Roman" pitchFamily="18" charset="0"/>
              </a:rPr>
              <a:t> </a:t>
            </a:r>
          </a:p>
          <a:p>
            <a:pPr marL="109538" indent="0">
              <a:lnSpc>
                <a:spcPct val="80000"/>
              </a:lnSpc>
              <a:buFont typeface="Wingdings 3" pitchFamily="18" charset="2"/>
              <a:buNone/>
            </a:pPr>
            <a:r>
              <a:rPr lang="pl-PL" sz="2400" b="1" dirty="0" smtClean="0">
                <a:latin typeface="Times New Roman" pitchFamily="18" charset="0"/>
                <a:cs typeface="Times New Roman" pitchFamily="18" charset="0"/>
              </a:rPr>
              <a:t>                      </a:t>
            </a:r>
            <a:endParaRPr lang="pl-PL" sz="2400" b="1" dirty="0" smtClean="0">
              <a:latin typeface="Times New Roman" pitchFamily="18" charset="0"/>
              <a:cs typeface="Times New Roman" pitchFamily="18" charset="0"/>
            </a:endParaRPr>
          </a:p>
          <a:p>
            <a:pPr marL="109538" indent="0">
              <a:lnSpc>
                <a:spcPct val="80000"/>
              </a:lnSpc>
              <a:buFont typeface="Wingdings 3" pitchFamily="18" charset="2"/>
              <a:buNone/>
            </a:pPr>
            <a:r>
              <a:rPr lang="pl-PL" sz="2400" b="1" dirty="0" smtClean="0">
                <a:latin typeface="Times New Roman" pitchFamily="18" charset="0"/>
                <a:cs typeface="Times New Roman" pitchFamily="18" charset="0"/>
              </a:rPr>
              <a:t>Realne i potencjalne oblicza krzywdzonego dziecka</a:t>
            </a:r>
          </a:p>
          <a:p>
            <a:pPr marL="109538" indent="0">
              <a:lnSpc>
                <a:spcPct val="80000"/>
              </a:lnSpc>
              <a:buFont typeface="Wingdings 3" pitchFamily="18" charset="2"/>
              <a:buNone/>
            </a:pPr>
            <a:endParaRPr lang="pl-PL" sz="2400" b="1" dirty="0" smtClean="0">
              <a:latin typeface="Times New Roman" pitchFamily="18" charset="0"/>
              <a:cs typeface="Times New Roman" pitchFamily="18" charset="0"/>
            </a:endParaRPr>
          </a:p>
          <a:p>
            <a:pPr marL="566738" indent="-457200">
              <a:lnSpc>
                <a:spcPct val="80000"/>
              </a:lnSpc>
              <a:buFont typeface="Wingdings 3" pitchFamily="18" charset="2"/>
              <a:buAutoNum type="arabicPeriod"/>
            </a:pPr>
            <a:r>
              <a:rPr lang="pl-PL" sz="2000" b="1" dirty="0" smtClean="0">
                <a:latin typeface="Times New Roman" pitchFamily="18" charset="0"/>
                <a:cs typeface="Times New Roman" pitchFamily="18" charset="0"/>
              </a:rPr>
              <a:t>Jak rozpoznać dziecko krzywdzone? </a:t>
            </a:r>
          </a:p>
          <a:p>
            <a:pPr marL="566738" indent="-457200">
              <a:lnSpc>
                <a:spcPct val="80000"/>
              </a:lnSpc>
              <a:buFont typeface="Wingdings 3" pitchFamily="18" charset="2"/>
              <a:buAutoNum type="arabicPeriod"/>
            </a:pPr>
            <a:r>
              <a:rPr lang="pl-PL" sz="2000" b="1" dirty="0" smtClean="0">
                <a:latin typeface="Times New Roman" pitchFamily="18" charset="0"/>
                <a:cs typeface="Times New Roman" pitchFamily="18" charset="0"/>
              </a:rPr>
              <a:t>Bezpieczeństwo dzieci i </a:t>
            </a:r>
            <a:r>
              <a:rPr lang="pl-PL" sz="2000" b="1" smtClean="0">
                <a:latin typeface="Times New Roman" pitchFamily="18" charset="0"/>
                <a:cs typeface="Times New Roman" pitchFamily="18" charset="0"/>
              </a:rPr>
              <a:t>młodzieży w Internecie </a:t>
            </a:r>
            <a:r>
              <a:rPr lang="pl-PL" sz="2000" b="1" dirty="0" smtClean="0">
                <a:latin typeface="Times New Roman" pitchFamily="18" charset="0"/>
                <a:cs typeface="Times New Roman" pitchFamily="18" charset="0"/>
              </a:rPr>
              <a:t>– zarys problematyki</a:t>
            </a:r>
            <a:endParaRPr lang="pl-PL" sz="2000" b="1" dirty="0" smtClean="0">
              <a:latin typeface="Times New Roman" pitchFamily="18" charset="0"/>
              <a:cs typeface="Times New Roman" pitchFamily="18" charset="0"/>
            </a:endParaRPr>
          </a:p>
          <a:p>
            <a:pPr marL="109538" indent="0">
              <a:lnSpc>
                <a:spcPct val="80000"/>
              </a:lnSpc>
              <a:buClrTx/>
              <a:buNone/>
            </a:pPr>
            <a:r>
              <a:rPr lang="pl-PL" sz="1300" dirty="0" smtClean="0">
                <a:latin typeface="Times New Roman" pitchFamily="18" charset="0"/>
                <a:cs typeface="Times New Roman" pitchFamily="18" charset="0"/>
              </a:rPr>
              <a:t>Prowadząca</a:t>
            </a:r>
            <a:r>
              <a:rPr lang="pl-PL" sz="1300" dirty="0" smtClean="0">
                <a:latin typeface="Times New Roman" pitchFamily="18" charset="0"/>
                <a:cs typeface="Times New Roman" pitchFamily="18" charset="0"/>
              </a:rPr>
              <a:t>: </a:t>
            </a:r>
            <a:r>
              <a:rPr lang="pl-PL" sz="1300" dirty="0" smtClean="0">
                <a:latin typeface="Times New Roman" pitchFamily="18" charset="0"/>
                <a:cs typeface="Times New Roman" pitchFamily="18" charset="0"/>
              </a:rPr>
              <a:t>sierż. szt. </a:t>
            </a:r>
            <a:r>
              <a:rPr lang="pl-PL" sz="1300" dirty="0" smtClean="0">
                <a:latin typeface="Times New Roman" pitchFamily="18" charset="0"/>
                <a:cs typeface="Times New Roman" pitchFamily="18" charset="0"/>
              </a:rPr>
              <a:t>Monika </a:t>
            </a:r>
            <a:r>
              <a:rPr lang="pl-PL" sz="1300" dirty="0" smtClean="0">
                <a:latin typeface="Times New Roman" pitchFamily="18" charset="0"/>
                <a:cs typeface="Times New Roman" pitchFamily="18" charset="0"/>
              </a:rPr>
              <a:t>Lis</a:t>
            </a:r>
            <a:endParaRPr lang="pl-PL" sz="1300" b="1" i="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marL="109537" indent="0">
              <a:buNone/>
            </a:pPr>
            <a:r>
              <a:rPr lang="pl-PL" b="1" dirty="0" smtClean="0"/>
              <a:t>Art</a:t>
            </a:r>
            <a:r>
              <a:rPr lang="pl-PL" b="1" dirty="0"/>
              <a:t>. 210. § 1.</a:t>
            </a:r>
            <a:r>
              <a:rPr lang="pl-PL" dirty="0"/>
              <a:t> Kto wbrew obowiązkowi troszczenia się o małoletniego poniżej lat 15 albo o osobę nieporadną ze względu na jej stan psychiczny lub fizyczny osobę tę porzuca, podlega karze pozbawienia wolności do lat 3. </a:t>
            </a:r>
            <a:endParaRPr lang="pl-PL" dirty="0" smtClean="0"/>
          </a:p>
          <a:p>
            <a:pPr marL="109537" indent="0">
              <a:buNone/>
            </a:pPr>
            <a:endParaRPr lang="pl-PL" dirty="0"/>
          </a:p>
          <a:p>
            <a:pPr marL="109537" indent="0">
              <a:buNone/>
            </a:pPr>
            <a:r>
              <a:rPr lang="pl-PL" b="1" dirty="0"/>
              <a:t>§ 2.</a:t>
            </a:r>
            <a:r>
              <a:rPr lang="pl-PL" dirty="0"/>
              <a:t> Jeżeli następstwem czynu jest śmierć osoby określonej w § 1, </a:t>
            </a:r>
            <a:r>
              <a:rPr lang="pl-PL" dirty="0" smtClean="0"/>
              <a:t>sprawca podlega </a:t>
            </a:r>
            <a:r>
              <a:rPr lang="pl-PL" dirty="0"/>
              <a:t>karze pozbawienia wolności od 6 miesięcy do lat 8. </a:t>
            </a:r>
          </a:p>
          <a:p>
            <a:pPr marL="109537" indent="0">
              <a:buNone/>
            </a:pPr>
            <a:endParaRPr lang="pl-PL" dirty="0" smtClean="0"/>
          </a:p>
        </p:txBody>
      </p:sp>
      <p:sp>
        <p:nvSpPr>
          <p:cNvPr id="3" name="Tytuł 2"/>
          <p:cNvSpPr>
            <a:spLocks noGrp="1"/>
          </p:cNvSpPr>
          <p:nvPr>
            <p:ph type="title"/>
          </p:nvPr>
        </p:nvSpPr>
        <p:spPr/>
        <p:txBody>
          <a:bodyPr>
            <a:normAutofit fontScale="90000"/>
          </a:bodyPr>
          <a:lstStyle/>
          <a:p>
            <a:pPr marL="365125" lvl="0" indent="-255588">
              <a:spcBef>
                <a:spcPts val="400"/>
              </a:spcBef>
            </a:pPr>
            <a:r>
              <a:rPr lang="pl-PL" sz="2700" b="0" dirty="0">
                <a:solidFill>
                  <a:prstClr val="black"/>
                </a:solidFill>
                <a:effectLst/>
                <a:ea typeface="+mn-ea"/>
                <a:cs typeface="+mn-cs"/>
                <a:hlinkClick r:id="rId2"/>
              </a:rPr>
              <a:t>Rozdział XXVI Przestępstwa przeciwko rodzinie i opiece</a:t>
            </a:r>
            <a:r>
              <a:rPr lang="pl-PL" sz="2700" b="0" dirty="0">
                <a:solidFill>
                  <a:prstClr val="black"/>
                </a:solidFill>
                <a:effectLst/>
                <a:ea typeface="+mn-ea"/>
                <a:cs typeface="+mn-cs"/>
              </a:rPr>
              <a:t/>
            </a:r>
            <a:br>
              <a:rPr lang="pl-PL" sz="2700" b="0" dirty="0">
                <a:solidFill>
                  <a:prstClr val="black"/>
                </a:solidFill>
                <a:effectLst/>
                <a:ea typeface="+mn-ea"/>
                <a:cs typeface="+mn-cs"/>
              </a:rPr>
            </a:br>
            <a:endParaRPr lang="pl-PL" dirty="0"/>
          </a:p>
        </p:txBody>
      </p:sp>
    </p:spTree>
    <p:extLst>
      <p:ext uri="{BB962C8B-B14F-4D97-AF65-F5344CB8AC3E}">
        <p14:creationId xmlns:p14="http://schemas.microsoft.com/office/powerpoint/2010/main" val="3932470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ymbol zastępczy zawartości 1"/>
          <p:cNvSpPr>
            <a:spLocks noGrp="1"/>
          </p:cNvSpPr>
          <p:nvPr>
            <p:ph idx="1"/>
          </p:nvPr>
        </p:nvSpPr>
        <p:spPr>
          <a:xfrm>
            <a:off x="457200" y="1844675"/>
            <a:ext cx="8229600" cy="4162425"/>
          </a:xfrm>
        </p:spPr>
        <p:txBody>
          <a:bodyPr/>
          <a:lstStyle/>
          <a:p>
            <a:pPr marL="109538" indent="0" algn="just" eaLnBrk="1" hangingPunct="1">
              <a:lnSpc>
                <a:spcPct val="80000"/>
              </a:lnSpc>
              <a:buFont typeface="Wingdings 3" pitchFamily="18" charset="2"/>
              <a:buNone/>
            </a:pPr>
            <a:r>
              <a:rPr lang="pl-PL" sz="1700" smtClean="0"/>
              <a:t>Obowiązek reagowania dyrektora i nauczycieli na problemy uczniów wynika zarówno z przepisów prawa, jak i z etycznych zasad wykonywanego zawodu. Odpowiedzialność w tym zakresie regulują m.in.:</a:t>
            </a:r>
          </a:p>
          <a:p>
            <a:pPr marL="109538" indent="0" algn="just" eaLnBrk="1" hangingPunct="1">
              <a:lnSpc>
                <a:spcPct val="80000"/>
              </a:lnSpc>
              <a:buFont typeface="Wingdings 3" pitchFamily="18" charset="2"/>
              <a:buNone/>
            </a:pPr>
            <a:endParaRPr lang="pl-PL" sz="1700" smtClean="0"/>
          </a:p>
          <a:p>
            <a:pPr marL="109538" indent="0" algn="just" eaLnBrk="1" hangingPunct="1">
              <a:lnSpc>
                <a:spcPct val="80000"/>
              </a:lnSpc>
              <a:buFont typeface="Wingdings 3" pitchFamily="18" charset="2"/>
              <a:buNone/>
            </a:pPr>
            <a:r>
              <a:rPr lang="pl-PL" sz="1700" smtClean="0"/>
              <a:t>Art.6 Ustawy z dnia 26 stycznia 1982 r. – </a:t>
            </a:r>
            <a:r>
              <a:rPr lang="pl-PL" sz="1700" i="1" smtClean="0"/>
              <a:t>Karta Nauczyciela </a:t>
            </a:r>
            <a:r>
              <a:rPr lang="pl-PL" sz="1700" smtClean="0"/>
              <a:t>zgodnie z którą:</a:t>
            </a:r>
          </a:p>
          <a:p>
            <a:pPr marL="109538" indent="0" algn="just" eaLnBrk="1" hangingPunct="1">
              <a:lnSpc>
                <a:spcPct val="80000"/>
              </a:lnSpc>
              <a:buFont typeface="Wingdings 3" pitchFamily="18" charset="2"/>
              <a:buNone/>
            </a:pPr>
            <a:endParaRPr lang="pl-PL" sz="1700" smtClean="0"/>
          </a:p>
          <a:p>
            <a:pPr marL="109538" indent="0" algn="just" eaLnBrk="1" hangingPunct="1">
              <a:lnSpc>
                <a:spcPct val="80000"/>
              </a:lnSpc>
              <a:buFont typeface="Wingdings 3" pitchFamily="18" charset="2"/>
              <a:buNone/>
            </a:pPr>
            <a:r>
              <a:rPr lang="pl-PL" sz="1700" smtClean="0">
                <a:solidFill>
                  <a:schemeClr val="accent2"/>
                </a:solidFill>
              </a:rPr>
              <a:t>nauczyciel musi rzetelnie realizować zadania związane z powierzonym mu stanowiskiem oraz podstawowymi funkcjami szkoły</a:t>
            </a:r>
            <a:r>
              <a:rPr lang="pl-PL" sz="1700" smtClean="0"/>
              <a:t>: dydaktyczną, wychowawczą i opiekuńczą, w tym zadania związane z zapewnieniem bezpieczeństwa uczniom w czasie zajęć organizowanych przez szkołę;</a:t>
            </a:r>
          </a:p>
          <a:p>
            <a:pPr marL="109538" indent="0" algn="just" eaLnBrk="1" hangingPunct="1">
              <a:lnSpc>
                <a:spcPct val="80000"/>
              </a:lnSpc>
            </a:pPr>
            <a:endParaRPr lang="pl-PL" sz="1700" smtClean="0"/>
          </a:p>
          <a:p>
            <a:pPr marL="109538" indent="0" algn="just" eaLnBrk="1" hangingPunct="1">
              <a:lnSpc>
                <a:spcPct val="80000"/>
              </a:lnSpc>
              <a:buFont typeface="Wingdings 3" pitchFamily="18" charset="2"/>
              <a:buNone/>
            </a:pPr>
            <a:r>
              <a:rPr lang="pl-PL" sz="1700" smtClean="0"/>
              <a:t>wspierać każdego ucznia w jego rozwoju. </a:t>
            </a:r>
            <a:endParaRPr lang="pl-PL" sz="1700" smtClean="0">
              <a:latin typeface="Arial" charset="0"/>
            </a:endParaRPr>
          </a:p>
          <a:p>
            <a:pPr marL="109538" indent="0" algn="just" eaLnBrk="1" hangingPunct="1">
              <a:lnSpc>
                <a:spcPct val="80000"/>
              </a:lnSpc>
              <a:buFont typeface="Wingdings 3" pitchFamily="18" charset="2"/>
              <a:buNone/>
            </a:pPr>
            <a:endParaRPr lang="pl-PL" sz="1700" smtClean="0">
              <a:latin typeface="Arial" charset="0"/>
            </a:endParaRPr>
          </a:p>
          <a:p>
            <a:pPr marL="109538" indent="0" algn="just" eaLnBrk="1" hangingPunct="1">
              <a:lnSpc>
                <a:spcPct val="80000"/>
              </a:lnSpc>
              <a:buFont typeface="Wingdings 3" pitchFamily="18" charset="2"/>
              <a:buNone/>
            </a:pPr>
            <a:r>
              <a:rPr lang="pl-PL" sz="1700" smtClean="0"/>
              <a:t>Za uchybienia godności zawodu lub powyższym obowiązkom nauczyciele podlegają odpowiedzialności dyscyplinarnej.</a:t>
            </a:r>
          </a:p>
          <a:p>
            <a:pPr marL="109538" indent="0" eaLnBrk="1" hangingPunct="1">
              <a:lnSpc>
                <a:spcPct val="80000"/>
              </a:lnSpc>
              <a:buFont typeface="Wingdings 3" pitchFamily="18" charset="2"/>
              <a:buNone/>
            </a:pPr>
            <a:endParaRPr lang="pl-PL" sz="1700" smtClean="0"/>
          </a:p>
        </p:txBody>
      </p:sp>
      <p:sp>
        <p:nvSpPr>
          <p:cNvPr id="3" name="Tytuł 2"/>
          <p:cNvSpPr>
            <a:spLocks noGrp="1"/>
          </p:cNvSpPr>
          <p:nvPr>
            <p:ph type="title"/>
          </p:nvPr>
        </p:nvSpPr>
        <p:spPr>
          <a:xfrm>
            <a:off x="1331640" y="274638"/>
            <a:ext cx="7355160" cy="1143000"/>
          </a:xfrm>
        </p:spPr>
        <p:txBody>
          <a:bodyPr>
            <a:noAutofit/>
          </a:bodyPr>
          <a:lstStyle/>
          <a:p>
            <a:pPr algn="ctr" eaLnBrk="1" fontAlgn="auto" hangingPunct="1">
              <a:spcAft>
                <a:spcPts val="0"/>
              </a:spcAft>
              <a:defRPr/>
            </a:pPr>
            <a:r>
              <a:rPr lang="pl-PL" sz="2400" dirty="0" smtClean="0"/>
              <a:t>Zadania dyrektora szkoły i odpowiedzialność nauczycieli w zakresie przeciwdziałania przemocy w rodzinie – podstawy prawne</a:t>
            </a:r>
            <a:endParaRPr lang="pl-PL" sz="2400" dirty="0"/>
          </a:p>
        </p:txBody>
      </p:sp>
      <p:pic>
        <p:nvPicPr>
          <p:cNvPr id="19459" name="Obraz 3"/>
          <p:cNvPicPr>
            <a:picLocks noChangeAspect="1"/>
          </p:cNvPicPr>
          <p:nvPr/>
        </p:nvPicPr>
        <p:blipFill>
          <a:blip r:embed="rId2"/>
          <a:srcRect/>
          <a:stretch>
            <a:fillRect/>
          </a:stretch>
        </p:blipFill>
        <p:spPr bwMode="auto">
          <a:xfrm>
            <a:off x="0" y="188913"/>
            <a:ext cx="1692275" cy="1223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p:cNvSpPr>
          <p:nvPr>
            <p:ph type="title"/>
          </p:nvPr>
        </p:nvSpPr>
        <p:spPr bwMode="auto"/>
        <p:txBody>
          <a:bodyPr wrap="square" lIns="91440" tIns="45720" rIns="91440" bIns="45720" numCol="1" anchorCtr="0" compatLnSpc="1">
            <a:prstTxWarp prst="textNoShape">
              <a:avLst/>
            </a:prstTxWarp>
          </a:bodyPr>
          <a:lstStyle/>
          <a:p>
            <a:pPr algn="ctr" eaLnBrk="1" hangingPunct="1">
              <a:defRPr/>
            </a:pPr>
            <a:r>
              <a:rPr lang="pl-PL" sz="2900" smtClean="0">
                <a:effectLst/>
              </a:rPr>
              <a:t>Art. 304 kodeksu postępowania karnego </a:t>
            </a:r>
            <a:br>
              <a:rPr lang="pl-PL" sz="2900" smtClean="0">
                <a:effectLst/>
              </a:rPr>
            </a:br>
            <a:r>
              <a:rPr lang="pl-PL" sz="2900" smtClean="0">
                <a:effectLst/>
              </a:rPr>
              <a:t>(Ustawa z dnia 6 czerwca 1997 r.)</a:t>
            </a:r>
          </a:p>
        </p:txBody>
      </p:sp>
      <p:sp>
        <p:nvSpPr>
          <p:cNvPr id="20482" name="Rectangle 3"/>
          <p:cNvSpPr>
            <a:spLocks noGrp="1"/>
          </p:cNvSpPr>
          <p:nvPr>
            <p:ph type="body" idx="1"/>
          </p:nvPr>
        </p:nvSpPr>
        <p:spPr/>
        <p:txBody>
          <a:bodyPr/>
          <a:lstStyle/>
          <a:p>
            <a:pPr eaLnBrk="1" hangingPunct="1">
              <a:lnSpc>
                <a:spcPct val="80000"/>
              </a:lnSpc>
              <a:buFont typeface="Wingdings 3" pitchFamily="18" charset="2"/>
              <a:buNone/>
            </a:pPr>
            <a:endParaRPr lang="pl-PL" sz="2300" dirty="0" smtClean="0"/>
          </a:p>
          <a:p>
            <a:pPr algn="just" eaLnBrk="1" hangingPunct="1">
              <a:lnSpc>
                <a:spcPct val="80000"/>
              </a:lnSpc>
              <a:buFont typeface="Wingdings 3" pitchFamily="18" charset="2"/>
              <a:buNone/>
            </a:pPr>
            <a:r>
              <a:rPr lang="pl-PL" sz="2300" dirty="0" smtClean="0"/>
              <a:t>§1.Każdy </a:t>
            </a:r>
            <a:r>
              <a:rPr lang="pl-PL" sz="2300" dirty="0" smtClean="0"/>
              <a:t>dowiedziawszy się o popełnieniu przestępstwa ściganego z urzędu ma społeczny obowiązek zawiadomić o tym prokuratora lub Policję (…)</a:t>
            </a:r>
          </a:p>
          <a:p>
            <a:pPr algn="just" eaLnBrk="1" hangingPunct="1">
              <a:lnSpc>
                <a:spcPct val="80000"/>
              </a:lnSpc>
              <a:buFont typeface="Wingdings 3" pitchFamily="18" charset="2"/>
              <a:buNone/>
            </a:pPr>
            <a:r>
              <a:rPr lang="pl-PL" sz="2300" dirty="0" smtClean="0"/>
              <a:t>§ 2.Instytucje państwowe i samorządowe, które w związku ze swą działalnością dowiedziały się o popełnieniu przestępstwa ściganego z urzędu, są obowiązane niezwłocznie zawiadomić o tym prokuratora lub Policję oraz przedsięwziąć niezbędne czynności do czasu przybycia organu powołanego do ścigania przestępstw lub do czasu wydania przez ten organ stosownego zarządzenia, aby nie dopuścić do zatarcia śladów i dowodów przestępstwa.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p:nvPr>
        </p:nvSpPr>
        <p:spPr bwMode="auto"/>
        <p:txBody>
          <a:bodyPr wrap="square" lIns="91440" tIns="45720" rIns="91440" bIns="45720" numCol="1" anchorCtr="0" compatLnSpc="1">
            <a:prstTxWarp prst="textNoShape">
              <a:avLst/>
            </a:prstTxWarp>
          </a:bodyPr>
          <a:lstStyle/>
          <a:p>
            <a:pPr algn="ctr" eaLnBrk="1" hangingPunct="1">
              <a:defRPr/>
            </a:pPr>
            <a:r>
              <a:rPr lang="pl-PL" sz="2900" smtClean="0">
                <a:effectLst/>
              </a:rPr>
              <a:t>Art. 572 kodeksu postępowania cywilnego (Ustawa z dnia 17 listopada 1964 r.</a:t>
            </a:r>
          </a:p>
        </p:txBody>
      </p:sp>
      <p:sp>
        <p:nvSpPr>
          <p:cNvPr id="21506" name="Rectangle 3"/>
          <p:cNvSpPr>
            <a:spLocks noGrp="1"/>
          </p:cNvSpPr>
          <p:nvPr>
            <p:ph type="body" idx="1"/>
          </p:nvPr>
        </p:nvSpPr>
        <p:spPr/>
        <p:txBody>
          <a:bodyPr/>
          <a:lstStyle/>
          <a:p>
            <a:pPr eaLnBrk="1" hangingPunct="1">
              <a:buFont typeface="Wingdings 3" pitchFamily="18" charset="2"/>
              <a:buNone/>
            </a:pPr>
            <a:endParaRPr lang="pl-PL" sz="2300" dirty="0" smtClean="0"/>
          </a:p>
          <a:p>
            <a:pPr algn="just" eaLnBrk="1" hangingPunct="1">
              <a:buFont typeface="Wingdings 3" pitchFamily="18" charset="2"/>
              <a:buNone/>
            </a:pPr>
            <a:r>
              <a:rPr lang="pl-PL" sz="2300" dirty="0" smtClean="0"/>
              <a:t>§ 1.Każdy, komu znane jest zdarzenie uzasadniające wszczęcie postępowania z urzędu, obowiązany jest zawiadomić o nim sąd opiekuńczy.</a:t>
            </a:r>
          </a:p>
          <a:p>
            <a:pPr algn="just" eaLnBrk="1" hangingPunct="1">
              <a:buFont typeface="Wingdings 3" pitchFamily="18" charset="2"/>
              <a:buNone/>
            </a:pPr>
            <a:r>
              <a:rPr lang="pl-PL" sz="2300" dirty="0" smtClean="0"/>
              <a:t>§ 2.Obowiązek wymieniony w § 1 ciąży przede wszystkim na urzędach stanu cywilnego, sądach, prokuratorach, notariuszach, komornikach, organach samorządu i administracji rządowej, organach Policji, </a:t>
            </a:r>
            <a:r>
              <a:rPr lang="pl-PL" sz="2300" dirty="0" smtClean="0">
                <a:solidFill>
                  <a:schemeClr val="accent2"/>
                </a:solidFill>
              </a:rPr>
              <a:t>placówkach oświatowych, </a:t>
            </a:r>
            <a:r>
              <a:rPr lang="pl-PL" sz="2300" dirty="0" smtClean="0"/>
              <a:t>opiekunach społecznych oraz organizacjach i zakładach zajmujących się opieką nad dziećmi lub osobami psychicznie chorymi.</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defRPr/>
            </a:pPr>
            <a:r>
              <a:rPr lang="pl-PL" sz="2100" smtClean="0">
                <a:effectLst/>
              </a:rPr>
              <a:t>Art. 4. ustawy o postępowaniu w sprawach nieletnich </a:t>
            </a:r>
            <a:br>
              <a:rPr lang="pl-PL" sz="2100" smtClean="0">
                <a:effectLst/>
              </a:rPr>
            </a:br>
            <a:r>
              <a:rPr lang="pl-PL" sz="2100" smtClean="0">
                <a:effectLst/>
              </a:rPr>
              <a:t>(Ustawa z dnia 26 października 1982 r.)</a:t>
            </a:r>
          </a:p>
        </p:txBody>
      </p:sp>
      <p:sp>
        <p:nvSpPr>
          <p:cNvPr id="22530" name="Rectangle 3"/>
          <p:cNvSpPr>
            <a:spLocks noGrp="1"/>
          </p:cNvSpPr>
          <p:nvPr>
            <p:ph type="body" idx="1"/>
          </p:nvPr>
        </p:nvSpPr>
        <p:spPr>
          <a:xfrm>
            <a:off x="457200" y="1481138"/>
            <a:ext cx="8229600" cy="5116512"/>
          </a:xfrm>
        </p:spPr>
        <p:txBody>
          <a:bodyPr/>
          <a:lstStyle/>
          <a:p>
            <a:pPr algn="just" eaLnBrk="1" hangingPunct="1">
              <a:lnSpc>
                <a:spcPct val="90000"/>
              </a:lnSpc>
              <a:buFont typeface="Wingdings 3" pitchFamily="18" charset="2"/>
              <a:buNone/>
            </a:pPr>
            <a:r>
              <a:rPr lang="pl-PL" sz="2000" dirty="0" smtClean="0"/>
              <a:t>§ 1.Każdy, kto stwierdzi istnienie okoliczności świadczących o demoralizacji nieletniego, w szczególności naruszanie zasad współżycia społecznego, popełnienie czynu zabronionego, systematyczne uchylanie się od obowiązku szkolnego lub kształcenia zawodowego, używanie alkoholu lub innych środków w celu wprowadzenia się w stan odurzenia, uprawianie nierządu, włóczęgostwo, udział w grupach przestępczych, ma społeczny obowiązek odpowiedniego przeciwdziałania temu, a przede wszystkim zawiadomienia o tym rodziców lub opiekuna nieletniego, szkoły, sądu rodzinnego, Policji lub innego właściwego organu.</a:t>
            </a:r>
          </a:p>
          <a:p>
            <a:pPr algn="just" eaLnBrk="1" hangingPunct="1">
              <a:lnSpc>
                <a:spcPct val="90000"/>
              </a:lnSpc>
              <a:buFont typeface="Wingdings 3" pitchFamily="18" charset="2"/>
              <a:buNone/>
            </a:pPr>
            <a:endParaRPr lang="pl-PL" sz="2000" dirty="0" smtClean="0"/>
          </a:p>
          <a:p>
            <a:pPr algn="just" eaLnBrk="1" hangingPunct="1">
              <a:lnSpc>
                <a:spcPct val="90000"/>
              </a:lnSpc>
              <a:buFont typeface="Wingdings 3" pitchFamily="18" charset="2"/>
              <a:buNone/>
            </a:pPr>
            <a:r>
              <a:rPr lang="pl-PL" sz="2000" dirty="0" smtClean="0"/>
              <a:t>§ 2.Każdy, dowiedziawszy się o popełnieniu czynu karalnego przez nieletniego, ma społeczny obowiązek zawiadomić o tym sąd rodzinny lub Policję.</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ymbol zastępczy zawartości 1"/>
          <p:cNvSpPr>
            <a:spLocks noGrp="1"/>
          </p:cNvSpPr>
          <p:nvPr>
            <p:ph idx="1"/>
          </p:nvPr>
        </p:nvSpPr>
        <p:spPr/>
        <p:txBody>
          <a:bodyPr/>
          <a:lstStyle/>
          <a:p>
            <a:pPr marL="109538" indent="0" algn="just" eaLnBrk="1" hangingPunct="1">
              <a:lnSpc>
                <a:spcPct val="80000"/>
              </a:lnSpc>
              <a:buFont typeface="Wingdings 3" pitchFamily="18" charset="2"/>
              <a:buNone/>
            </a:pPr>
            <a:r>
              <a:rPr lang="pl-PL" sz="2100" smtClean="0">
                <a:latin typeface="Arial" charset="0"/>
              </a:rPr>
              <a:t>Art. 9a </a:t>
            </a:r>
          </a:p>
          <a:p>
            <a:pPr marL="109538" indent="0" algn="just" eaLnBrk="1" hangingPunct="1">
              <a:lnSpc>
                <a:spcPct val="80000"/>
              </a:lnSpc>
              <a:buFont typeface="Wingdings 3" pitchFamily="18" charset="2"/>
              <a:buNone/>
            </a:pPr>
            <a:endParaRPr lang="pl-PL" sz="2100" smtClean="0">
              <a:latin typeface="Arial" charset="0"/>
            </a:endParaRPr>
          </a:p>
          <a:p>
            <a:pPr marL="109538" indent="0" algn="just" eaLnBrk="1" hangingPunct="1">
              <a:lnSpc>
                <a:spcPct val="80000"/>
              </a:lnSpc>
              <a:buFont typeface="Wingdings 3" pitchFamily="18" charset="2"/>
              <a:buNone/>
            </a:pPr>
            <a:r>
              <a:rPr lang="pl-PL" sz="2100" smtClean="0"/>
              <a:t>Gmina podejmuje działania na rzecz przeciwdziałania przemocy w rodzinie, w szczególności w ramach pracy w zespole interdyscyplinarnym.</a:t>
            </a:r>
          </a:p>
          <a:p>
            <a:pPr marL="109538" indent="0" algn="just" eaLnBrk="1" hangingPunct="1">
              <a:lnSpc>
                <a:spcPct val="80000"/>
              </a:lnSpc>
              <a:buFont typeface="Wingdings 3" pitchFamily="18" charset="2"/>
              <a:buNone/>
            </a:pPr>
            <a:endParaRPr lang="pl-PL" sz="2100" smtClean="0"/>
          </a:p>
          <a:p>
            <a:pPr marL="109538" indent="0" algn="just" eaLnBrk="1" hangingPunct="1">
              <a:lnSpc>
                <a:spcPct val="80000"/>
              </a:lnSpc>
              <a:buFont typeface="Wingdings 3" pitchFamily="18" charset="2"/>
              <a:buNone/>
            </a:pPr>
            <a:r>
              <a:rPr lang="pl-PL" sz="2100" smtClean="0"/>
              <a:t>Zespół interdyscyplinarny powołuje wójt, burmistrz albo prezydent miasta.</a:t>
            </a:r>
          </a:p>
          <a:p>
            <a:pPr marL="109538" indent="0" algn="just" eaLnBrk="1" hangingPunct="1">
              <a:lnSpc>
                <a:spcPct val="80000"/>
              </a:lnSpc>
              <a:buFont typeface="Wingdings 3" pitchFamily="18" charset="2"/>
              <a:buNone/>
            </a:pPr>
            <a:endParaRPr lang="pl-PL" sz="2100" smtClean="0"/>
          </a:p>
          <a:p>
            <a:pPr marL="109538" indent="0" algn="just" eaLnBrk="1" hangingPunct="1">
              <a:lnSpc>
                <a:spcPct val="80000"/>
              </a:lnSpc>
              <a:buFont typeface="Wingdings 3" pitchFamily="18" charset="2"/>
              <a:buNone/>
            </a:pPr>
            <a:r>
              <a:rPr lang="pl-PL" sz="2100" smtClean="0"/>
              <a:t>W skład zespołu interdyscyplinarnego wchodzą przedstawiciele:</a:t>
            </a:r>
          </a:p>
          <a:p>
            <a:pPr lvl="1" algn="just" eaLnBrk="1" hangingPunct="1">
              <a:lnSpc>
                <a:spcPct val="80000"/>
              </a:lnSpc>
            </a:pPr>
            <a:r>
              <a:rPr lang="pl-PL" sz="1800" smtClean="0"/>
              <a:t>jednostek organizacyjnych pomocy społecznej;</a:t>
            </a:r>
          </a:p>
          <a:p>
            <a:pPr lvl="1" algn="just" eaLnBrk="1" hangingPunct="1">
              <a:lnSpc>
                <a:spcPct val="80000"/>
              </a:lnSpc>
            </a:pPr>
            <a:r>
              <a:rPr lang="pl-PL" sz="1800" smtClean="0"/>
              <a:t>gminnej komisji rozwiązywania problemów alkoholowych;</a:t>
            </a:r>
          </a:p>
          <a:p>
            <a:pPr lvl="1" algn="just" eaLnBrk="1" hangingPunct="1">
              <a:lnSpc>
                <a:spcPct val="80000"/>
              </a:lnSpc>
            </a:pPr>
            <a:r>
              <a:rPr lang="pl-PL" sz="1800" smtClean="0"/>
              <a:t>policji;</a:t>
            </a:r>
          </a:p>
          <a:p>
            <a:pPr lvl="1" algn="just" eaLnBrk="1" hangingPunct="1">
              <a:lnSpc>
                <a:spcPct val="80000"/>
              </a:lnSpc>
            </a:pPr>
            <a:r>
              <a:rPr lang="pl-PL" sz="1800" smtClean="0">
                <a:solidFill>
                  <a:srgbClr val="FF0000"/>
                </a:solidFill>
              </a:rPr>
              <a:t>oświaty;</a:t>
            </a:r>
          </a:p>
          <a:p>
            <a:pPr lvl="1" algn="just" eaLnBrk="1" hangingPunct="1">
              <a:lnSpc>
                <a:spcPct val="80000"/>
              </a:lnSpc>
            </a:pPr>
            <a:r>
              <a:rPr lang="pl-PL" sz="1800" smtClean="0"/>
              <a:t>ochrony zdrowia;</a:t>
            </a:r>
          </a:p>
          <a:p>
            <a:pPr lvl="1" algn="just" eaLnBrk="1" hangingPunct="1">
              <a:lnSpc>
                <a:spcPct val="80000"/>
              </a:lnSpc>
            </a:pPr>
            <a:r>
              <a:rPr lang="pl-PL" sz="1800" smtClean="0"/>
              <a:t>organizacji pozarządowych.</a:t>
            </a:r>
          </a:p>
          <a:p>
            <a:pPr marL="109538" indent="0" eaLnBrk="1" hangingPunct="1">
              <a:lnSpc>
                <a:spcPct val="80000"/>
              </a:lnSpc>
            </a:pPr>
            <a:endParaRPr lang="pl-PL" sz="2100" smtClean="0"/>
          </a:p>
        </p:txBody>
      </p:sp>
      <p:sp>
        <p:nvSpPr>
          <p:cNvPr id="3" name="Tytuł 2"/>
          <p:cNvSpPr>
            <a:spLocks noGrp="1"/>
          </p:cNvSpPr>
          <p:nvPr>
            <p:ph type="title"/>
          </p:nvPr>
        </p:nvSpPr>
        <p:spPr>
          <a:xfrm>
            <a:off x="467544" y="260648"/>
            <a:ext cx="8229600" cy="1143000"/>
          </a:xfrm>
        </p:spPr>
        <p:txBody>
          <a:bodyPr>
            <a:noAutofit/>
          </a:bodyPr>
          <a:lstStyle/>
          <a:p>
            <a:pPr algn="ctr" eaLnBrk="1" fontAlgn="auto" hangingPunct="1">
              <a:spcAft>
                <a:spcPts val="0"/>
              </a:spcAft>
              <a:defRPr/>
            </a:pPr>
            <a:r>
              <a:rPr lang="pl-PL" sz="2800" dirty="0" smtClean="0"/>
              <a:t>Ustawa z dnia 29 lipca 2005 r o przeciwdziałaniu przemocy w rodzinie</a:t>
            </a:r>
            <a:endParaRPr lang="pl-PL" sz="2800" dirty="0"/>
          </a:p>
        </p:txBody>
      </p:sp>
      <p:pic>
        <p:nvPicPr>
          <p:cNvPr id="23555" name="Obraz 3"/>
          <p:cNvPicPr>
            <a:picLocks noChangeAspect="1"/>
          </p:cNvPicPr>
          <p:nvPr/>
        </p:nvPicPr>
        <p:blipFill>
          <a:blip r:embed="rId2"/>
          <a:srcRect/>
          <a:stretch>
            <a:fillRect/>
          </a:stretch>
        </p:blipFill>
        <p:spPr bwMode="auto">
          <a:xfrm>
            <a:off x="5854700" y="5257800"/>
            <a:ext cx="32893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ymbol zastępczy zawartości 1"/>
          <p:cNvSpPr>
            <a:spLocks noGrp="1"/>
          </p:cNvSpPr>
          <p:nvPr>
            <p:ph idx="1"/>
          </p:nvPr>
        </p:nvSpPr>
        <p:spPr>
          <a:xfrm>
            <a:off x="971550" y="1196975"/>
            <a:ext cx="7921625" cy="4810125"/>
          </a:xfrm>
        </p:spPr>
        <p:txBody>
          <a:bodyPr/>
          <a:lstStyle/>
          <a:p>
            <a:pPr marL="109538" indent="0" algn="just" eaLnBrk="1" hangingPunct="1">
              <a:buFont typeface="Wingdings 3" pitchFamily="18" charset="2"/>
              <a:buNone/>
            </a:pPr>
            <a:r>
              <a:rPr lang="pl-PL" sz="1600" smtClean="0"/>
              <a:t>Podejmowanie interwencji w środowisku wobec rodziny dotkniętej przemocą odbywa się w oparciu o procedurę „Niebieskie Karty” i nie wymaga zgody osoby dotkniętej przemocą w rodzinie.</a:t>
            </a:r>
          </a:p>
          <a:p>
            <a:pPr marL="109538" indent="0" algn="just" eaLnBrk="1" hangingPunct="1">
              <a:buFont typeface="Wingdings 3" pitchFamily="18" charset="2"/>
              <a:buNone/>
            </a:pPr>
            <a:r>
              <a:rPr lang="pl-PL" sz="1600" smtClean="0"/>
              <a:t/>
            </a:r>
            <a:br>
              <a:rPr lang="pl-PL" sz="1600" smtClean="0"/>
            </a:br>
            <a:r>
              <a:rPr lang="pl-PL" sz="1600" smtClean="0"/>
              <a:t>Procedura „Niebieskie Karty” obejmuje ogół czynności podejmowanych i realizowanych przez przedstawicieli jednostek organizacyjnych pomocy społecznej, gminnych komisji rozwiązywania problemów alkoholowych, Policji, </a:t>
            </a:r>
            <a:r>
              <a:rPr lang="pl-PL" sz="1600" smtClean="0">
                <a:solidFill>
                  <a:srgbClr val="FF0000"/>
                </a:solidFill>
              </a:rPr>
              <a:t>oświaty</a:t>
            </a:r>
            <a:r>
              <a:rPr lang="pl-PL" sz="1600" smtClean="0"/>
              <a:t> i ochrony zdrowia, w związku z uzasadnionym podejrzeniem zaistnienia przemocy w rodzinie.</a:t>
            </a:r>
          </a:p>
          <a:p>
            <a:pPr marL="109538" indent="0" algn="just" eaLnBrk="1" hangingPunct="1">
              <a:buFont typeface="Wingdings 3" pitchFamily="18" charset="2"/>
              <a:buNone/>
            </a:pPr>
            <a:endParaRPr lang="pl-PL" sz="1600" smtClean="0"/>
          </a:p>
          <a:p>
            <a:pPr marL="109538" indent="0" algn="just" eaLnBrk="1" hangingPunct="1">
              <a:buFont typeface="Wingdings 3" pitchFamily="18" charset="2"/>
              <a:buNone/>
            </a:pPr>
            <a:r>
              <a:rPr lang="pl-PL" sz="1600" smtClean="0"/>
              <a:t>Przedstawiciele podmiotów, o których mowa w ust. 2, realizują procedurę „Niebieskie Karty” w oparciu o zasadę współpracy i przekazują informacje o podjętych działaniach przewodniczącemu zespołu interdyscyplinarnego.</a:t>
            </a:r>
          </a:p>
          <a:p>
            <a:pPr marL="109538" indent="0" algn="just" eaLnBrk="1" hangingPunct="1">
              <a:buFont typeface="Wingdings 3" pitchFamily="18" charset="2"/>
              <a:buNone/>
            </a:pPr>
            <a:endParaRPr lang="pl-PL" sz="1600" smtClean="0"/>
          </a:p>
          <a:p>
            <a:pPr marL="109538" indent="0" algn="just" eaLnBrk="1" hangingPunct="1">
              <a:buFont typeface="Wingdings 3" pitchFamily="18" charset="2"/>
              <a:buNone/>
            </a:pPr>
            <a:r>
              <a:rPr lang="pl-PL" sz="1600" smtClean="0"/>
              <a:t>Wszczęcie procedury „Niebieskie Karty” następuje przez wypełnienie formularza „Niebieska Karta” w przypadku powzięcia, w toku prowadzonych czynności służbowych lub zawodowych, podejrzenia stosowania przemocy wobec członków rodziny lub w wyniku zgłoszenia dokonanego przez członka rodziny lub przez osobę będącą świadkiem przemocy w rodzinie.</a:t>
            </a:r>
          </a:p>
        </p:txBody>
      </p:sp>
      <p:sp>
        <p:nvSpPr>
          <p:cNvPr id="3" name="Tytuł 2"/>
          <p:cNvSpPr>
            <a:spLocks noGrp="1"/>
          </p:cNvSpPr>
          <p:nvPr>
            <p:ph type="title"/>
          </p:nvPr>
        </p:nvSpPr>
        <p:spPr>
          <a:xfrm>
            <a:off x="1259632" y="260648"/>
            <a:ext cx="7437512" cy="922114"/>
          </a:xfrm>
        </p:spPr>
        <p:txBody>
          <a:bodyPr>
            <a:normAutofit fontScale="90000"/>
          </a:bodyPr>
          <a:lstStyle/>
          <a:p>
            <a:pPr algn="ctr" eaLnBrk="1" fontAlgn="auto" hangingPunct="1">
              <a:spcAft>
                <a:spcPts val="0"/>
              </a:spcAft>
              <a:defRPr/>
            </a:pPr>
            <a:r>
              <a:rPr lang="pl-PL" sz="2700" b="0" dirty="0" smtClean="0">
                <a:effectLst/>
              </a:rPr>
              <a:t/>
            </a:r>
            <a:br>
              <a:rPr lang="pl-PL" sz="2700" b="0" dirty="0" smtClean="0">
                <a:effectLst/>
              </a:rPr>
            </a:br>
            <a:r>
              <a:rPr lang="pl-PL" sz="2700" b="0" dirty="0" smtClean="0">
                <a:effectLst/>
              </a:rPr>
              <a:t>Art</a:t>
            </a:r>
            <a:r>
              <a:rPr lang="pl-PL" sz="2700" b="0" dirty="0">
                <a:effectLst/>
              </a:rPr>
              <a:t>. </a:t>
            </a:r>
            <a:r>
              <a:rPr lang="pl-PL" sz="2700" b="0" dirty="0" smtClean="0">
                <a:effectLst/>
              </a:rPr>
              <a:t>9d. </a:t>
            </a:r>
            <a:r>
              <a:rPr lang="pl-PL" sz="2700" b="0" dirty="0">
                <a:effectLst/>
              </a:rPr>
              <a:t>(ustawy o przeciwdziałaniu przemocy w rodzinie</a:t>
            </a:r>
            <a:r>
              <a:rPr lang="pl-PL" sz="2700" b="0" dirty="0" smtClean="0">
                <a:effectLst/>
              </a:rPr>
              <a:t>)</a:t>
            </a:r>
            <a:r>
              <a:rPr lang="pl-PL" dirty="0" smtClean="0"/>
              <a:t/>
            </a:r>
            <a:br>
              <a:rPr lang="pl-PL" dirty="0" smtClean="0"/>
            </a:br>
            <a:endParaRPr lang="pl-PL" dirty="0"/>
          </a:p>
        </p:txBody>
      </p:sp>
      <p:pic>
        <p:nvPicPr>
          <p:cNvPr id="24579" name="Obraz 3"/>
          <p:cNvPicPr>
            <a:picLocks noChangeAspect="1"/>
          </p:cNvPicPr>
          <p:nvPr/>
        </p:nvPicPr>
        <p:blipFill>
          <a:blip r:embed="rId2"/>
          <a:srcRect/>
          <a:stretch>
            <a:fillRect/>
          </a:stretch>
        </p:blipFill>
        <p:spPr bwMode="auto">
          <a:xfrm>
            <a:off x="0" y="0"/>
            <a:ext cx="1403350"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ymbol zastępczy zawartości 2"/>
          <p:cNvSpPr>
            <a:spLocks noGrp="1"/>
          </p:cNvSpPr>
          <p:nvPr>
            <p:ph idx="1"/>
          </p:nvPr>
        </p:nvSpPr>
        <p:spPr/>
        <p:txBody>
          <a:bodyPr/>
          <a:lstStyle/>
          <a:p>
            <a:pPr marL="109538" indent="0" algn="just" eaLnBrk="1" hangingPunct="1">
              <a:lnSpc>
                <a:spcPct val="80000"/>
              </a:lnSpc>
              <a:buFont typeface="Wingdings 3" pitchFamily="18" charset="2"/>
              <a:buNone/>
            </a:pPr>
            <a:r>
              <a:rPr lang="pl-PL" sz="2500" smtClean="0"/>
              <a:t>Art. 12.</a:t>
            </a:r>
            <a:r>
              <a:rPr lang="pl-PL" sz="2500" smtClean="0">
                <a:latin typeface="Arial" charset="0"/>
              </a:rPr>
              <a:t> ust. 1 </a:t>
            </a:r>
            <a:r>
              <a:rPr lang="pl-PL" sz="2500" smtClean="0"/>
              <a:t> ustawy o przeciwdziałaniu przemocy w rodzinie</a:t>
            </a:r>
          </a:p>
          <a:p>
            <a:pPr marL="109538" indent="0" algn="just" eaLnBrk="1" hangingPunct="1">
              <a:lnSpc>
                <a:spcPct val="80000"/>
              </a:lnSpc>
              <a:buFont typeface="Wingdings 3" pitchFamily="18" charset="2"/>
              <a:buNone/>
            </a:pPr>
            <a:endParaRPr lang="pl-PL" sz="2500" smtClean="0"/>
          </a:p>
          <a:p>
            <a:pPr marL="109538" indent="0" algn="just" eaLnBrk="1" hangingPunct="1">
              <a:lnSpc>
                <a:spcPct val="80000"/>
              </a:lnSpc>
              <a:buFont typeface="Wingdings 3" pitchFamily="18" charset="2"/>
              <a:buNone/>
            </a:pPr>
            <a:endParaRPr lang="pl-PL" sz="2500" smtClean="0"/>
          </a:p>
          <a:p>
            <a:pPr marL="109538" indent="0" algn="just" eaLnBrk="1" hangingPunct="1">
              <a:lnSpc>
                <a:spcPct val="80000"/>
              </a:lnSpc>
              <a:buFont typeface="Wingdings 3" pitchFamily="18" charset="2"/>
              <a:buNone/>
            </a:pPr>
            <a:r>
              <a:rPr lang="pl-PL" sz="2500" smtClean="0"/>
              <a:t>Jeżeli nauczyciele w związku z wykonywaniem swoich obowiązków służbowych i zawodowych podejrzewają popełnienie przestępstwa z użyciem przemocy, niezwłocznie zawiadamiają o tym policję lub prokuratora. </a:t>
            </a:r>
          </a:p>
          <a:p>
            <a:pPr marL="109538" indent="0" algn="just" eaLnBrk="1" hangingPunct="1">
              <a:lnSpc>
                <a:spcPct val="80000"/>
              </a:lnSpc>
              <a:buFont typeface="Wingdings 3" pitchFamily="18" charset="2"/>
              <a:buNone/>
            </a:pPr>
            <a:endParaRPr lang="pl-PL" sz="25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eaLnBrk="1" hangingPunct="1">
              <a:defRPr/>
            </a:pPr>
            <a:r>
              <a:rPr lang="pl-PL" sz="2100" smtClean="0">
                <a:effectLst/>
              </a:rPr>
              <a:t>§ 15</a:t>
            </a:r>
            <a:r>
              <a:rPr lang="pl-PL" sz="2500" smtClean="0">
                <a:effectLst/>
              </a:rPr>
              <a:t> </a:t>
            </a:r>
            <a:r>
              <a:rPr lang="pl-PL" sz="2100" smtClean="0">
                <a:effectLst/>
              </a:rPr>
              <a:t>Rozporządzenie Rady Ministrów z dnia 13 września 2011 r. w sprawie procedury „Niebieskie Karty” oraz wzor</a:t>
            </a:r>
            <a:r>
              <a:rPr lang="pl-PL" sz="2400" smtClean="0">
                <a:effectLst/>
              </a:rPr>
              <a:t>ó</a:t>
            </a:r>
            <a:r>
              <a:rPr lang="pl-PL" sz="2100" smtClean="0">
                <a:effectLst/>
              </a:rPr>
              <a:t>w formularzy „Niebieska Karta”</a:t>
            </a:r>
          </a:p>
        </p:txBody>
      </p:sp>
      <p:sp>
        <p:nvSpPr>
          <p:cNvPr id="27650" name="Rectangle 3"/>
          <p:cNvSpPr>
            <a:spLocks noGrp="1"/>
          </p:cNvSpPr>
          <p:nvPr>
            <p:ph type="body" idx="1"/>
          </p:nvPr>
        </p:nvSpPr>
        <p:spPr>
          <a:xfrm>
            <a:off x="457200" y="1481138"/>
            <a:ext cx="8229600" cy="5376862"/>
          </a:xfrm>
        </p:spPr>
        <p:txBody>
          <a:bodyPr/>
          <a:lstStyle/>
          <a:p>
            <a:pPr marL="376238" indent="-266700" eaLnBrk="1" hangingPunct="1">
              <a:lnSpc>
                <a:spcPct val="80000"/>
              </a:lnSpc>
              <a:buFont typeface="Wingdings 3" pitchFamily="18" charset="2"/>
              <a:buNone/>
            </a:pPr>
            <a:r>
              <a:rPr lang="pl-PL" sz="1300" dirty="0" smtClean="0"/>
              <a:t>W ramach procedury </a:t>
            </a:r>
            <a:r>
              <a:rPr lang="pl-PL" sz="1300" dirty="0" smtClean="0">
                <a:solidFill>
                  <a:schemeClr val="accent2"/>
                </a:solidFill>
              </a:rPr>
              <a:t>przedstawiciel oświaty</a:t>
            </a:r>
            <a:r>
              <a:rPr lang="pl-PL" sz="1300" dirty="0" smtClean="0"/>
              <a:t>:</a:t>
            </a:r>
          </a:p>
          <a:p>
            <a:pPr marL="376238" indent="-266700" eaLnBrk="1" hangingPunct="1">
              <a:lnSpc>
                <a:spcPct val="80000"/>
              </a:lnSpc>
              <a:buFont typeface="Wingdings 3" pitchFamily="18" charset="2"/>
              <a:buNone/>
            </a:pPr>
            <a:endParaRPr lang="pl-PL" sz="1300" dirty="0" smtClean="0"/>
          </a:p>
          <a:p>
            <a:pPr marL="376238" indent="-266700" algn="just" eaLnBrk="1" hangingPunct="1">
              <a:lnSpc>
                <a:spcPct val="80000"/>
              </a:lnSpc>
              <a:buFont typeface="Wingdings 3" pitchFamily="18" charset="2"/>
              <a:buNone/>
            </a:pPr>
            <a:r>
              <a:rPr lang="pl-PL" sz="1300" dirty="0" smtClean="0"/>
              <a:t>1). udziela kompleksowych informacji o:</a:t>
            </a:r>
          </a:p>
          <a:p>
            <a:pPr marL="376238" indent="-266700" algn="just" eaLnBrk="1" hangingPunct="1">
              <a:lnSpc>
                <a:spcPct val="80000"/>
              </a:lnSpc>
              <a:buFont typeface="Wingdings 3" pitchFamily="18" charset="2"/>
              <a:buNone/>
            </a:pPr>
            <a:endParaRPr lang="pl-PL" sz="1300" dirty="0" smtClean="0"/>
          </a:p>
          <a:p>
            <a:pPr marL="376238" indent="-266700" algn="just" eaLnBrk="1" hangingPunct="1">
              <a:lnSpc>
                <a:spcPct val="80000"/>
              </a:lnSpc>
              <a:buFont typeface="Wingdings 3" pitchFamily="18" charset="2"/>
              <a:buNone/>
            </a:pPr>
            <a:r>
              <a:rPr lang="pl-PL" sz="1300" dirty="0" smtClean="0"/>
              <a:t>– możliwościach uzyskania pomocy, w szczególności psychologicznej, prawnej, socjalnej i pedagogicznej, oraz wsparcia, w tym o instytucjach i podmiotach świadczących specjalistyczną pomoc na rzecz osób dotkniętych przemocą w rodzinie,</a:t>
            </a:r>
          </a:p>
          <a:p>
            <a:pPr marL="376238" indent="-266700" algn="just" eaLnBrk="1" hangingPunct="1">
              <a:lnSpc>
                <a:spcPct val="80000"/>
              </a:lnSpc>
              <a:buFont typeface="Wingdings 3" pitchFamily="18" charset="2"/>
              <a:buNone/>
            </a:pPr>
            <a:r>
              <a:rPr lang="pl-PL" sz="1300" dirty="0" smtClean="0"/>
              <a:t>– możliwościach podjęcia dalszych działań mających na celu poprawę sytuacji osoby, co do której istnieje podejrzenie, że jest dotknięta przemocą w rodzinie,</a:t>
            </a:r>
          </a:p>
          <a:p>
            <a:pPr marL="376238" indent="-266700" algn="just" eaLnBrk="1" hangingPunct="1">
              <a:lnSpc>
                <a:spcPct val="80000"/>
              </a:lnSpc>
              <a:buFont typeface="Wingdings 3" pitchFamily="18" charset="2"/>
              <a:buNone/>
            </a:pPr>
            <a:endParaRPr lang="pl-PL" sz="1300" dirty="0" smtClean="0"/>
          </a:p>
          <a:p>
            <a:pPr marL="376238" indent="-266700" algn="just" eaLnBrk="1" hangingPunct="1">
              <a:lnSpc>
                <a:spcPct val="80000"/>
              </a:lnSpc>
              <a:buFont typeface="Wingdings 3" pitchFamily="18" charset="2"/>
              <a:buNone/>
            </a:pPr>
            <a:r>
              <a:rPr lang="pl-PL" sz="1300" dirty="0" smtClean="0"/>
              <a:t>2) organizuje niezwłocznie dostęp do pomocy medycznej, jeżeli wymaga tego stan zdrowia osoby, co do której istnieje podejrzenie, że jest dotknięta przemocą w rodzinie,</a:t>
            </a:r>
          </a:p>
          <a:p>
            <a:pPr marL="376238" indent="-266700" algn="just" eaLnBrk="1" hangingPunct="1">
              <a:lnSpc>
                <a:spcPct val="80000"/>
              </a:lnSpc>
              <a:buFont typeface="Wingdings 3" pitchFamily="18" charset="2"/>
              <a:buNone/>
            </a:pPr>
            <a:endParaRPr lang="pl-PL" sz="1300" dirty="0" smtClean="0"/>
          </a:p>
          <a:p>
            <a:pPr marL="376238" indent="-266700" algn="just" eaLnBrk="1" hangingPunct="1">
              <a:lnSpc>
                <a:spcPct val="80000"/>
              </a:lnSpc>
              <a:buFont typeface="Wingdings 3" pitchFamily="18" charset="2"/>
              <a:buNone/>
            </a:pPr>
            <a:r>
              <a:rPr lang="pl-PL" sz="1300" dirty="0" smtClean="0"/>
              <a:t>3) może prowadzić rozmowy z osobami, wobec których istnieje podejrzenie, że stosują przemoc w rodzinie, na temat konsekwencji stosowania przemocy w rodzinie oraz informuje te osoby o możliwościach podjęcia leczenia lub terapii i udziale w programach oddziaływań korekcyjno-edukacyjnych dla osób stosujących przemoc w rodzinie,</a:t>
            </a:r>
          </a:p>
          <a:p>
            <a:pPr marL="376238" indent="-266700" algn="just" eaLnBrk="1" hangingPunct="1">
              <a:lnSpc>
                <a:spcPct val="80000"/>
              </a:lnSpc>
              <a:buFont typeface="Wingdings 3" pitchFamily="18" charset="2"/>
              <a:buNone/>
            </a:pPr>
            <a:endParaRPr lang="pl-PL" sz="1300" dirty="0" smtClean="0"/>
          </a:p>
          <a:p>
            <a:pPr marL="376238" indent="-266700" algn="just" eaLnBrk="1" hangingPunct="1">
              <a:lnSpc>
                <a:spcPct val="80000"/>
              </a:lnSpc>
              <a:buFont typeface="Wingdings 3" pitchFamily="18" charset="2"/>
              <a:buNone/>
            </a:pPr>
            <a:r>
              <a:rPr lang="pl-PL" sz="1300" dirty="0" smtClean="0"/>
              <a:t>4) diagnozuje sytuację i potrzeby osoby, co do której istnieje podejrzenie, że jest dotknięta przemocą w rodzinie, w tym w szczególności wobec dzieci,</a:t>
            </a:r>
          </a:p>
          <a:p>
            <a:pPr marL="376238" indent="-266700" algn="just" eaLnBrk="1" hangingPunct="1">
              <a:lnSpc>
                <a:spcPct val="80000"/>
              </a:lnSpc>
              <a:buFont typeface="Wingdings 3" pitchFamily="18" charset="2"/>
              <a:buNone/>
            </a:pPr>
            <a:endParaRPr lang="pl-PL" sz="1300" dirty="0" smtClean="0"/>
          </a:p>
          <a:p>
            <a:pPr marL="376238" indent="-266700" algn="just" eaLnBrk="1" hangingPunct="1">
              <a:lnSpc>
                <a:spcPct val="80000"/>
              </a:lnSpc>
              <a:buFont typeface="Wingdings 3" pitchFamily="18" charset="2"/>
              <a:buNone/>
            </a:pPr>
            <a:r>
              <a:rPr lang="pl-PL" sz="1300" dirty="0" smtClean="0"/>
              <a:t>5) udziela kompleksowych informacji rodzicowi, opiekunowi prawnemu, faktycznemu lub osobie najbliższej o możliwościach pomocy psychologicznej, prawnej, socjalnej i pedagogicznej oraz wsparcia rodzinie, w tym o formach pomocy dzieciom świadczonych przez instytucje i podmioty w zakresie specjalistycznej pomocy na rzecz osób dotkniętych przemocą w rodzinie.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Symbol zastępczy zawartości 3"/>
          <p:cNvPicPr>
            <a:picLocks noGrp="1" noChangeAspect="1"/>
          </p:cNvPicPr>
          <p:nvPr>
            <p:ph idx="4294967295"/>
          </p:nvPr>
        </p:nvPicPr>
        <p:blipFill>
          <a:blip r:embed="rId2"/>
          <a:srcRect/>
          <a:stretch>
            <a:fillRect/>
          </a:stretch>
        </p:blipFill>
        <p:spPr>
          <a:xfrm>
            <a:off x="0" y="260350"/>
            <a:ext cx="8964613" cy="61214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normAutofit/>
          </a:bodyPr>
          <a:lstStyle/>
          <a:p>
            <a:pPr eaLnBrk="1" fontAlgn="auto" hangingPunct="1">
              <a:spcAft>
                <a:spcPts val="0"/>
              </a:spcAft>
              <a:defRPr/>
            </a:pPr>
            <a:r>
              <a:rPr lang="pl-PL" dirty="0" smtClean="0"/>
              <a:t>Jak rozpoznać dziecko krzywdzone?</a:t>
            </a:r>
            <a:endParaRPr lang="pl-PL" dirty="0"/>
          </a:p>
        </p:txBody>
      </p:sp>
      <p:sp>
        <p:nvSpPr>
          <p:cNvPr id="17410" name="Podtytuł 4"/>
          <p:cNvSpPr>
            <a:spLocks noGrp="1"/>
          </p:cNvSpPr>
          <p:nvPr>
            <p:ph type="subTitle" idx="1"/>
          </p:nvPr>
        </p:nvSpPr>
        <p:spPr>
          <a:xfrm>
            <a:off x="685800" y="3611563"/>
            <a:ext cx="7772400" cy="1200150"/>
          </a:xfrm>
        </p:spPr>
        <p:txBody>
          <a:bodyPr/>
          <a:lstStyle/>
          <a:p>
            <a:pPr marR="0" eaLnBrk="1" hangingPunct="1">
              <a:lnSpc>
                <a:spcPct val="80000"/>
              </a:lnSpc>
            </a:pPr>
            <a:endParaRPr lang="pl-PL" sz="1400" dirty="0" smtClean="0"/>
          </a:p>
          <a:p>
            <a:pPr marR="0" eaLnBrk="1" hangingPunct="1">
              <a:lnSpc>
                <a:spcPct val="80000"/>
              </a:lnSpc>
            </a:pPr>
            <a:r>
              <a:rPr lang="pl-PL" sz="1400" dirty="0" smtClean="0"/>
              <a:t>Prowadząca: sierż</a:t>
            </a:r>
            <a:r>
              <a:rPr lang="pl-PL" sz="1400" dirty="0" smtClean="0"/>
              <a:t>. </a:t>
            </a:r>
            <a:r>
              <a:rPr lang="pl-PL" sz="1400" dirty="0" smtClean="0"/>
              <a:t>szt. Monika </a:t>
            </a:r>
            <a:r>
              <a:rPr lang="pl-PL" sz="1400" dirty="0" smtClean="0"/>
              <a:t>Lis</a:t>
            </a:r>
            <a:endParaRPr lang="pl-PL" sz="1400" dirty="0" smtClean="0">
              <a:latin typeface="Arial" charset="0"/>
            </a:endParaRPr>
          </a:p>
          <a:p>
            <a:pPr marR="0" eaLnBrk="1" hangingPunct="1">
              <a:lnSpc>
                <a:spcPct val="80000"/>
              </a:lnSpc>
            </a:pPr>
            <a:r>
              <a:rPr lang="pl-PL" sz="1400" dirty="0" smtClean="0">
                <a:latin typeface="Arial" charset="0"/>
              </a:rPr>
              <a:t>Asystent Zespołu ds.. Profilaktyki Społecznej, Nieletnich i Patologii </a:t>
            </a:r>
          </a:p>
          <a:p>
            <a:pPr marR="0" eaLnBrk="1" hangingPunct="1">
              <a:lnSpc>
                <a:spcPct val="80000"/>
              </a:lnSpc>
            </a:pPr>
            <a:r>
              <a:rPr lang="pl-PL" sz="1400" dirty="0" smtClean="0">
                <a:latin typeface="Arial" charset="0"/>
              </a:rPr>
              <a:t>Wydział Prewencji Komenda Powiatowa Policji w Brzesku</a:t>
            </a:r>
          </a:p>
          <a:p>
            <a:pPr marR="0" eaLnBrk="1" hangingPunct="1">
              <a:lnSpc>
                <a:spcPct val="80000"/>
              </a:lnSpc>
            </a:pPr>
            <a:r>
              <a:rPr lang="pl-PL" sz="1400" dirty="0" smtClean="0">
                <a:latin typeface="Arial" charset="0"/>
              </a:rPr>
              <a:t>tel. 14 66 26 </a:t>
            </a:r>
            <a:r>
              <a:rPr lang="pl-PL" sz="1400" dirty="0" smtClean="0">
                <a:latin typeface="Arial" charset="0"/>
              </a:rPr>
              <a:t>286, </a:t>
            </a:r>
            <a:r>
              <a:rPr lang="pl-PL" sz="1400" dirty="0" smtClean="0">
                <a:latin typeface="Arial" charset="0"/>
              </a:rPr>
              <a:t>e-mail: monika.lis@brzesko.policja.gov.pl</a:t>
            </a:r>
          </a:p>
          <a:p>
            <a:pPr marR="0" eaLnBrk="1" hangingPunct="1">
              <a:lnSpc>
                <a:spcPct val="80000"/>
              </a:lnSpc>
            </a:pPr>
            <a:endParaRPr lang="pl-PL" sz="1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Symbol zastępczy zawartości 3"/>
          <p:cNvPicPr>
            <a:picLocks noGrp="1" noChangeAspect="1"/>
          </p:cNvPicPr>
          <p:nvPr>
            <p:ph idx="4294967295"/>
          </p:nvPr>
        </p:nvPicPr>
        <p:blipFill>
          <a:blip r:embed="rId2"/>
          <a:srcRect/>
          <a:stretch>
            <a:fillRect/>
          </a:stretch>
        </p:blipFill>
        <p:spPr>
          <a:xfrm>
            <a:off x="3455988" y="19050"/>
            <a:ext cx="5688012" cy="68580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2"/>
          <a:srcRect/>
          <a:stretch>
            <a:fillRect/>
          </a:stretch>
        </p:blipFill>
        <p:spPr bwMode="auto">
          <a:xfrm>
            <a:off x="2660650" y="90488"/>
            <a:ext cx="6483350" cy="6742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noChangeArrowheads="1"/>
          </p:cNvPicPr>
          <p:nvPr/>
        </p:nvPicPr>
        <p:blipFill>
          <a:blip r:embed="rId2"/>
          <a:srcRect/>
          <a:stretch>
            <a:fillRect/>
          </a:stretch>
        </p:blipFill>
        <p:spPr bwMode="auto">
          <a:xfrm>
            <a:off x="3419475" y="109538"/>
            <a:ext cx="5724525" cy="6748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noChangeArrowheads="1"/>
          </p:cNvPicPr>
          <p:nvPr/>
        </p:nvPicPr>
        <p:blipFill>
          <a:blip r:embed="rId2"/>
          <a:srcRect/>
          <a:stretch>
            <a:fillRect/>
          </a:stretch>
        </p:blipFill>
        <p:spPr bwMode="auto">
          <a:xfrm>
            <a:off x="3203575" y="0"/>
            <a:ext cx="59404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a:blip r:embed="rId2"/>
          <a:srcRect/>
          <a:stretch>
            <a:fillRect/>
          </a:stretch>
        </p:blipFill>
        <p:spPr bwMode="auto">
          <a:xfrm>
            <a:off x="3563938" y="0"/>
            <a:ext cx="558006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p:cNvPicPr>
            <a:picLocks noChangeAspect="1" noChangeArrowheads="1"/>
          </p:cNvPicPr>
          <p:nvPr/>
        </p:nvPicPr>
        <p:blipFill>
          <a:blip r:embed="rId2"/>
          <a:srcRect/>
          <a:stretch>
            <a:fillRect/>
          </a:stretch>
        </p:blipFill>
        <p:spPr bwMode="auto">
          <a:xfrm>
            <a:off x="3419475" y="0"/>
            <a:ext cx="57245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noChangeArrowheads="1"/>
          </p:cNvPicPr>
          <p:nvPr/>
        </p:nvPicPr>
        <p:blipFill>
          <a:blip r:embed="rId2"/>
          <a:srcRect/>
          <a:stretch>
            <a:fillRect/>
          </a:stretch>
        </p:blipFill>
        <p:spPr bwMode="auto">
          <a:xfrm>
            <a:off x="3635375" y="0"/>
            <a:ext cx="55086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ymbol zastępczy zawartości 1"/>
          <p:cNvSpPr>
            <a:spLocks noGrp="1"/>
          </p:cNvSpPr>
          <p:nvPr>
            <p:ph idx="1"/>
          </p:nvPr>
        </p:nvSpPr>
        <p:spPr>
          <a:xfrm>
            <a:off x="457200" y="692150"/>
            <a:ext cx="8229600" cy="5314950"/>
          </a:xfrm>
        </p:spPr>
        <p:txBody>
          <a:bodyPr/>
          <a:lstStyle/>
          <a:p>
            <a:pPr eaLnBrk="1" hangingPunct="1">
              <a:lnSpc>
                <a:spcPct val="80000"/>
              </a:lnSpc>
              <a:buFont typeface="Wingdings 3" pitchFamily="18" charset="2"/>
              <a:buNone/>
            </a:pPr>
            <a:endParaRPr lang="pl-PL" sz="1300" dirty="0" smtClean="0"/>
          </a:p>
          <a:p>
            <a:pPr algn="just" eaLnBrk="1" hangingPunct="1">
              <a:lnSpc>
                <a:spcPct val="80000"/>
              </a:lnSpc>
              <a:buFont typeface="Wingdings 3" pitchFamily="18" charset="2"/>
              <a:buNone/>
            </a:pPr>
            <a:r>
              <a:rPr lang="pl-PL" sz="1300" dirty="0" smtClean="0">
                <a:latin typeface="Arial" charset="0"/>
              </a:rPr>
              <a:t>1.</a:t>
            </a:r>
            <a:r>
              <a:rPr lang="pl-PL" sz="1300" dirty="0" smtClean="0"/>
              <a:t>Nauczyciel przyjmuje informację, zapewniając dyskrecję zgłaszającemu poprzez wysłuchanie go bez świadków. Zapisuje datę i godzinę zgłoszenia. </a:t>
            </a:r>
            <a:endParaRPr lang="pl-PL" sz="1300" dirty="0" smtClean="0">
              <a:latin typeface="Arial" charset="0"/>
            </a:endParaRPr>
          </a:p>
          <a:p>
            <a:pPr algn="just" eaLnBrk="1" hangingPunct="1">
              <a:lnSpc>
                <a:spcPct val="80000"/>
              </a:lnSpc>
              <a:buFont typeface="Wingdings 3" pitchFamily="18" charset="2"/>
              <a:buNone/>
            </a:pPr>
            <a:endParaRPr lang="pl-PL" sz="1300" dirty="0" smtClean="0">
              <a:latin typeface="Arial" charset="0"/>
            </a:endParaRPr>
          </a:p>
          <a:p>
            <a:pPr algn="just" eaLnBrk="1" hangingPunct="1">
              <a:lnSpc>
                <a:spcPct val="80000"/>
              </a:lnSpc>
              <a:buFont typeface="Wingdings 3" pitchFamily="18" charset="2"/>
              <a:buNone/>
            </a:pPr>
            <a:r>
              <a:rPr lang="pl-PL" sz="1300" dirty="0" smtClean="0">
                <a:latin typeface="Arial" charset="0"/>
              </a:rPr>
              <a:t>2. </a:t>
            </a:r>
            <a:r>
              <a:rPr lang="pl-PL" sz="1300" dirty="0" smtClean="0"/>
              <a:t>Nauczyciel informuje o zaistniałym fakcie lub zdarzeniach wychowawcę klasy lub/i dyrektora/wicedyrektora szkoły.</a:t>
            </a:r>
            <a:endParaRPr lang="pl-PL" sz="1300" dirty="0" smtClean="0">
              <a:latin typeface="Arial" charset="0"/>
            </a:endParaRPr>
          </a:p>
          <a:p>
            <a:pPr algn="just" eaLnBrk="1" hangingPunct="1">
              <a:lnSpc>
                <a:spcPct val="80000"/>
              </a:lnSpc>
              <a:buFont typeface="Wingdings 3" pitchFamily="18" charset="2"/>
              <a:buNone/>
            </a:pPr>
            <a:endParaRPr lang="pl-PL" sz="1300" dirty="0" smtClean="0">
              <a:latin typeface="Arial" charset="0"/>
            </a:endParaRPr>
          </a:p>
          <a:p>
            <a:pPr algn="just" eaLnBrk="1" hangingPunct="1">
              <a:lnSpc>
                <a:spcPct val="80000"/>
              </a:lnSpc>
              <a:buFont typeface="Wingdings 3" pitchFamily="18" charset="2"/>
              <a:buNone/>
            </a:pPr>
            <a:r>
              <a:rPr lang="pl-PL" sz="1300" dirty="0" smtClean="0">
                <a:latin typeface="Arial" charset="0"/>
              </a:rPr>
              <a:t>3. </a:t>
            </a:r>
            <a:r>
              <a:rPr lang="pl-PL" sz="1300" dirty="0" smtClean="0"/>
              <a:t>Wychowawca informuje pedagoga/psychologa lub/i dyrektora/wicedyrektora szkoły, o ile nie zrobił tego nauczyciel.</a:t>
            </a:r>
            <a:endParaRPr lang="pl-PL" sz="1300" dirty="0" smtClean="0">
              <a:latin typeface="Arial" charset="0"/>
            </a:endParaRPr>
          </a:p>
          <a:p>
            <a:pPr algn="just" eaLnBrk="1" hangingPunct="1">
              <a:lnSpc>
                <a:spcPct val="80000"/>
              </a:lnSpc>
              <a:buFont typeface="Wingdings 3" pitchFamily="18" charset="2"/>
              <a:buNone/>
            </a:pPr>
            <a:endParaRPr lang="pl-PL" sz="1300" dirty="0" smtClean="0">
              <a:latin typeface="Arial" charset="0"/>
            </a:endParaRPr>
          </a:p>
          <a:p>
            <a:pPr algn="just" eaLnBrk="1" hangingPunct="1">
              <a:lnSpc>
                <a:spcPct val="80000"/>
              </a:lnSpc>
              <a:buFont typeface="Wingdings 3" pitchFamily="18" charset="2"/>
              <a:buNone/>
            </a:pPr>
            <a:r>
              <a:rPr lang="pl-PL" sz="1300" dirty="0" smtClean="0">
                <a:latin typeface="Arial" charset="0"/>
              </a:rPr>
              <a:t>4. </a:t>
            </a:r>
            <a:r>
              <a:rPr lang="pl-PL" sz="1300" dirty="0" smtClean="0"/>
              <a:t>Jeżeli stan ucznia wskazuje na zagrożenie jego zdrowia i życia, dyrektor/wicedyrektor lub pedagog/psycholog wzywa lekarza.</a:t>
            </a:r>
            <a:endParaRPr lang="pl-PL" sz="1300" dirty="0" smtClean="0">
              <a:latin typeface="Arial" charset="0"/>
            </a:endParaRPr>
          </a:p>
          <a:p>
            <a:pPr algn="just" eaLnBrk="1" hangingPunct="1">
              <a:lnSpc>
                <a:spcPct val="80000"/>
              </a:lnSpc>
              <a:buFont typeface="Wingdings 3" pitchFamily="18" charset="2"/>
              <a:buNone/>
            </a:pPr>
            <a:endParaRPr lang="pl-PL" sz="1300" dirty="0" smtClean="0">
              <a:latin typeface="Arial" charset="0"/>
            </a:endParaRPr>
          </a:p>
          <a:p>
            <a:pPr algn="just" eaLnBrk="1" hangingPunct="1">
              <a:lnSpc>
                <a:spcPct val="80000"/>
              </a:lnSpc>
              <a:buFont typeface="Wingdings 3" pitchFamily="18" charset="2"/>
              <a:buNone/>
            </a:pPr>
            <a:r>
              <a:rPr lang="pl-PL" sz="1300" dirty="0" smtClean="0">
                <a:latin typeface="Arial" charset="0"/>
              </a:rPr>
              <a:t>5. </a:t>
            </a:r>
            <a:r>
              <a:rPr lang="pl-PL" sz="1300" dirty="0" smtClean="0"/>
              <a:t>Dyrektor/wicedyrektor lub/i psycholog/pedagog, dbając o dyskrecję, przeprowadzają rozmowę z poszkodowanym, o ile jest to możliwe (gdzie i kiedy doszło do zdarzenia lub zdarzeń, jaka była ich częstotliwość).</a:t>
            </a:r>
            <a:endParaRPr lang="pl-PL" sz="1300" dirty="0" smtClean="0">
              <a:latin typeface="Arial" charset="0"/>
            </a:endParaRPr>
          </a:p>
          <a:p>
            <a:pPr algn="just" eaLnBrk="1" hangingPunct="1">
              <a:lnSpc>
                <a:spcPct val="80000"/>
              </a:lnSpc>
              <a:buFont typeface="Wingdings 3" pitchFamily="18" charset="2"/>
              <a:buNone/>
            </a:pPr>
            <a:endParaRPr lang="pl-PL" sz="1300" dirty="0" smtClean="0">
              <a:latin typeface="Arial" charset="0"/>
            </a:endParaRPr>
          </a:p>
          <a:p>
            <a:pPr algn="just" eaLnBrk="1" hangingPunct="1">
              <a:lnSpc>
                <a:spcPct val="80000"/>
              </a:lnSpc>
              <a:buFont typeface="Wingdings 3" pitchFamily="18" charset="2"/>
              <a:buNone/>
            </a:pPr>
            <a:r>
              <a:rPr lang="pl-PL" sz="1300" dirty="0" smtClean="0">
                <a:latin typeface="Arial" charset="0"/>
              </a:rPr>
              <a:t>6. </a:t>
            </a:r>
            <a:r>
              <a:rPr lang="pl-PL" sz="1300" dirty="0" smtClean="0"/>
              <a:t>Pedagog/psycholog zawiadamia lub/i wzywa do szkoły rodzica (prawnego opiekuna lub osobę z najbliższej rodziny) pokrzywdzonego, którego sprawa nie dotyczy.</a:t>
            </a:r>
            <a:endParaRPr lang="pl-PL" sz="1300" dirty="0" smtClean="0">
              <a:latin typeface="Arial" charset="0"/>
            </a:endParaRPr>
          </a:p>
          <a:p>
            <a:pPr algn="just" eaLnBrk="1" hangingPunct="1">
              <a:lnSpc>
                <a:spcPct val="80000"/>
              </a:lnSpc>
              <a:buFont typeface="Wingdings 3" pitchFamily="18" charset="2"/>
              <a:buNone/>
            </a:pPr>
            <a:endParaRPr lang="pl-PL" sz="1300" dirty="0" smtClean="0">
              <a:latin typeface="Arial" charset="0"/>
            </a:endParaRPr>
          </a:p>
          <a:p>
            <a:pPr algn="just" eaLnBrk="1" hangingPunct="1">
              <a:lnSpc>
                <a:spcPct val="80000"/>
              </a:lnSpc>
              <a:buFont typeface="Wingdings 3" pitchFamily="18" charset="2"/>
              <a:buNone/>
            </a:pPr>
            <a:r>
              <a:rPr lang="pl-PL" sz="1300" dirty="0" smtClean="0">
                <a:latin typeface="Arial" charset="0"/>
              </a:rPr>
              <a:t>7. </a:t>
            </a:r>
            <a:r>
              <a:rPr lang="pl-PL" sz="1300" dirty="0" smtClean="0"/>
              <a:t>Dyrektor podejmuje decyzję o wdrożeniu procedury „Niebieska Karta” i wyznacza pracownika, który ją przeprowadza.</a:t>
            </a:r>
            <a:endParaRPr lang="pl-PL" sz="1300" dirty="0" smtClean="0">
              <a:latin typeface="Arial" charset="0"/>
            </a:endParaRPr>
          </a:p>
          <a:p>
            <a:pPr algn="just" eaLnBrk="1" hangingPunct="1">
              <a:lnSpc>
                <a:spcPct val="80000"/>
              </a:lnSpc>
              <a:buFont typeface="Wingdings 3" pitchFamily="18" charset="2"/>
              <a:buNone/>
            </a:pPr>
            <a:endParaRPr lang="pl-PL" sz="1300" dirty="0" smtClean="0">
              <a:latin typeface="Arial" charset="0"/>
            </a:endParaRPr>
          </a:p>
          <a:p>
            <a:pPr algn="just" eaLnBrk="1" hangingPunct="1">
              <a:lnSpc>
                <a:spcPct val="80000"/>
              </a:lnSpc>
              <a:buFont typeface="Wingdings 3" pitchFamily="18" charset="2"/>
              <a:buNone/>
            </a:pPr>
            <a:r>
              <a:rPr lang="pl-PL" sz="1300" dirty="0" smtClean="0">
                <a:latin typeface="Arial" charset="0"/>
              </a:rPr>
              <a:t>8. </a:t>
            </a:r>
            <a:r>
              <a:rPr lang="pl-PL" sz="1300" dirty="0" smtClean="0"/>
              <a:t>Dyrektor niezwłocznie po wdrożeniu procedury zawiadamia przewodniczącego zespołu interdyscyplinarnego i przekazuje mu sporządzoną dokumentację pokrzywdzonego.</a:t>
            </a:r>
            <a:endParaRPr lang="pl-PL" sz="1300" dirty="0" smtClean="0">
              <a:latin typeface="Arial" charset="0"/>
            </a:endParaRPr>
          </a:p>
          <a:p>
            <a:pPr algn="just" eaLnBrk="1" hangingPunct="1">
              <a:lnSpc>
                <a:spcPct val="80000"/>
              </a:lnSpc>
              <a:buFont typeface="Wingdings 3" pitchFamily="18" charset="2"/>
              <a:buNone/>
            </a:pPr>
            <a:endParaRPr lang="pl-PL" sz="1300" dirty="0" smtClean="0">
              <a:latin typeface="Arial" charset="0"/>
            </a:endParaRPr>
          </a:p>
          <a:p>
            <a:pPr algn="just" eaLnBrk="1" hangingPunct="1">
              <a:lnSpc>
                <a:spcPct val="80000"/>
              </a:lnSpc>
              <a:buFont typeface="Wingdings 3" pitchFamily="18" charset="2"/>
              <a:buNone/>
            </a:pPr>
            <a:r>
              <a:rPr lang="pl-PL" sz="1300" dirty="0" smtClean="0">
                <a:latin typeface="Arial" charset="0"/>
              </a:rPr>
              <a:t>9. </a:t>
            </a:r>
            <a:r>
              <a:rPr lang="pl-PL" sz="1300" dirty="0" smtClean="0"/>
              <a:t>W przypadku osoby nieletniej dyrektor/wicedyrektor zawiadamia sąd rodzinny </a:t>
            </a:r>
            <a:br>
              <a:rPr lang="pl-PL" sz="1300" dirty="0" smtClean="0"/>
            </a:br>
            <a:r>
              <a:rPr lang="pl-PL" sz="1300" dirty="0" smtClean="0"/>
              <a:t>i nieletnich.</a:t>
            </a:r>
          </a:p>
          <a:p>
            <a:pPr eaLnBrk="1" hangingPunct="1">
              <a:lnSpc>
                <a:spcPct val="80000"/>
              </a:lnSpc>
            </a:pPr>
            <a:endParaRPr lang="pl-PL" sz="1300" dirty="0" smtClean="0"/>
          </a:p>
        </p:txBody>
      </p:sp>
      <p:sp>
        <p:nvSpPr>
          <p:cNvPr id="3" name="Tytuł 2"/>
          <p:cNvSpPr>
            <a:spLocks noGrp="1"/>
          </p:cNvSpPr>
          <p:nvPr>
            <p:ph type="title"/>
          </p:nvPr>
        </p:nvSpPr>
        <p:spPr bwMode="auto">
          <a:xfrm>
            <a:off x="457200" y="274638"/>
            <a:ext cx="8229600" cy="706437"/>
          </a:xfrm>
        </p:spPr>
        <p:txBody>
          <a:bodyPr wrap="square" lIns="91440" tIns="45720" rIns="91440" bIns="45720" numCol="1" anchorCtr="0" compatLnSpc="1">
            <a:prstTxWarp prst="textNoShape">
              <a:avLst/>
            </a:prstTxWarp>
            <a:normAutofit fontScale="90000"/>
          </a:bodyPr>
          <a:lstStyle/>
          <a:p>
            <a:pPr eaLnBrk="1" hangingPunct="1">
              <a:defRPr/>
            </a:pPr>
            <a:r>
              <a:rPr lang="pl-PL" sz="1800" b="0" smtClean="0">
                <a:effectLst/>
              </a:rPr>
              <a:t>Procedura postępowania w przypadku podejrzenia, </a:t>
            </a:r>
            <a:br>
              <a:rPr lang="pl-PL" sz="1800" b="0" smtClean="0">
                <a:effectLst/>
              </a:rPr>
            </a:br>
            <a:r>
              <a:rPr lang="pl-PL" sz="1800" b="0" smtClean="0">
                <a:effectLst/>
              </a:rPr>
              <a:t>że uczeń jest ofiarą przemocy w rodzinie</a:t>
            </a:r>
            <a:r>
              <a:rPr lang="pl-PL" sz="1800" smtClean="0">
                <a:effectLst/>
              </a:rPr>
              <a:t/>
            </a:r>
            <a:br>
              <a:rPr lang="pl-PL" sz="1800" smtClean="0">
                <a:effectLst/>
              </a:rPr>
            </a:br>
            <a:endParaRPr lang="pl-PL" sz="1800" smtClean="0">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000" name="Group 16"/>
          <p:cNvGraphicFramePr>
            <a:graphicFrameLocks noGrp="1"/>
          </p:cNvGraphicFramePr>
          <p:nvPr>
            <p:ph idx="1"/>
            <p:extLst>
              <p:ext uri="{D42A27DB-BD31-4B8C-83A1-F6EECF244321}">
                <p14:modId xmlns:p14="http://schemas.microsoft.com/office/powerpoint/2010/main" val="214365903"/>
              </p:ext>
            </p:extLst>
          </p:nvPr>
        </p:nvGraphicFramePr>
        <p:xfrm>
          <a:off x="468313" y="981075"/>
          <a:ext cx="8229600" cy="5160010"/>
        </p:xfrm>
        <a:graphic>
          <a:graphicData uri="http://schemas.openxmlformats.org/drawingml/2006/table">
            <a:tbl>
              <a:tblPr/>
              <a:tblGrid>
                <a:gridCol w="1943100"/>
                <a:gridCol w="6286500"/>
              </a:tblGrid>
              <a:tr h="374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1" i="0" u="none" strike="noStrike" cap="none" normalizeH="0" baseline="0" dirty="0" smtClean="0">
                          <a:ln>
                            <a:noFill/>
                          </a:ln>
                          <a:solidFill>
                            <a:srgbClr val="FFFFFF"/>
                          </a:solidFill>
                          <a:effectLst/>
                          <a:latin typeface="Lucida Sans Unicode" pitchFamily="34" charset="0"/>
                          <a:cs typeface="Arial" charset="0"/>
                        </a:rPr>
                        <a:t>STANOWISKO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1" i="0" u="none" strike="noStrike" cap="none" normalizeH="0" baseline="0" smtClean="0">
                          <a:ln>
                            <a:noFill/>
                          </a:ln>
                          <a:solidFill>
                            <a:srgbClr val="FFFFFF"/>
                          </a:solidFill>
                          <a:effectLst/>
                          <a:latin typeface="Lucida Sans Unicode" pitchFamily="34" charset="0"/>
                          <a:cs typeface="Arial" charset="0"/>
                        </a:rPr>
                        <a:t>ZAKRES ZADAŃ</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594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rgbClr val="000000"/>
                          </a:solidFill>
                          <a:effectLst/>
                          <a:latin typeface="Lucida Sans Unicode" pitchFamily="34" charset="0"/>
                          <a:cs typeface="Arial" charset="0"/>
                        </a:rPr>
                        <a:t>Dyrektor szkoły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pl-PL" sz="1400" b="0" i="0" u="none" strike="noStrike" cap="none" normalizeH="0" baseline="0" dirty="0" smtClean="0">
                          <a:ln>
                            <a:noFill/>
                          </a:ln>
                          <a:solidFill>
                            <a:srgbClr val="000000"/>
                          </a:solidFill>
                          <a:effectLst/>
                          <a:latin typeface="Lucida Sans Unicode" pitchFamily="34" charset="0"/>
                          <a:cs typeface="Arial" charset="0"/>
                        </a:rPr>
                        <a:t>przyjmuje zgłoszenie o krzywdzeniu ucznia w rodzinie</a:t>
                      </a:r>
                      <a:endParaRPr kumimoji="0" lang="pl-PL" sz="14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pl-PL" sz="14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pl-PL" sz="1400" b="0" i="0" u="none" strike="noStrike" cap="none" normalizeH="0" baseline="0" dirty="0" smtClean="0">
                          <a:ln>
                            <a:noFill/>
                          </a:ln>
                          <a:solidFill>
                            <a:srgbClr val="000000"/>
                          </a:solidFill>
                          <a:effectLst/>
                          <a:latin typeface="Lucida Sans Unicode" pitchFamily="34" charset="0"/>
                          <a:cs typeface="Arial" charset="0"/>
                        </a:rPr>
                        <a:t>w sytuacjach podejrzenia przemocy domowej wobec ucznia podejmuje decyzję o uruchomieniu procedury „Niebieskie Karty”</a:t>
                      </a:r>
                      <a:endParaRPr kumimoji="0" lang="pl-PL" sz="14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pl-PL" sz="14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pl-PL" sz="1400" b="0" i="0" u="none" strike="noStrike" cap="none" normalizeH="0" baseline="0" dirty="0" smtClean="0">
                          <a:ln>
                            <a:noFill/>
                          </a:ln>
                          <a:solidFill>
                            <a:srgbClr val="000000"/>
                          </a:solidFill>
                          <a:effectLst/>
                          <a:latin typeface="Lucida Sans Unicode" pitchFamily="34" charset="0"/>
                          <a:cs typeface="Arial" charset="0"/>
                        </a:rPr>
                        <a:t>bierze udział w rozmowie z rodzicami</a:t>
                      </a:r>
                      <a:endParaRPr kumimoji="0" lang="pl-PL" sz="14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pl-PL" sz="14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pl-PL" sz="1400" b="0" i="0" u="none" strike="noStrike" cap="none" normalizeH="0" baseline="0" dirty="0" smtClean="0">
                          <a:ln>
                            <a:noFill/>
                          </a:ln>
                          <a:solidFill>
                            <a:srgbClr val="000000"/>
                          </a:solidFill>
                          <a:effectLst/>
                          <a:latin typeface="Lucida Sans Unicode" pitchFamily="34" charset="0"/>
                          <a:cs typeface="Arial" charset="0"/>
                        </a:rPr>
                        <a:t>informuje opiekunów o konsekwencjach prawnych stosowania przemocy</a:t>
                      </a:r>
                      <a:endParaRPr kumimoji="0" lang="pl-PL" sz="14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pl-PL" sz="14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pl-PL" sz="1400" b="0" i="0" u="none" strike="noStrike" cap="none" normalizeH="0" baseline="0" dirty="0" smtClean="0">
                          <a:ln>
                            <a:noFill/>
                          </a:ln>
                          <a:solidFill>
                            <a:srgbClr val="000000"/>
                          </a:solidFill>
                          <a:effectLst/>
                          <a:latin typeface="Lucida Sans Unicode" pitchFamily="34" charset="0"/>
                          <a:cs typeface="Arial" charset="0"/>
                        </a:rPr>
                        <a:t>organizuje pomoc psychologiczno-pedagogiczną dla ucznia</a:t>
                      </a:r>
                      <a:endParaRPr kumimoji="0" lang="pl-PL" sz="14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pl-PL" sz="14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pl-PL" sz="1400" b="0" i="0" u="none" strike="noStrike" cap="none" normalizeH="0" baseline="0" dirty="0" smtClean="0">
                          <a:ln>
                            <a:noFill/>
                          </a:ln>
                          <a:solidFill>
                            <a:srgbClr val="000000"/>
                          </a:solidFill>
                          <a:effectLst/>
                          <a:latin typeface="Lucida Sans Unicode" pitchFamily="34" charset="0"/>
                          <a:cs typeface="Arial" charset="0"/>
                        </a:rPr>
                        <a:t>prowadzi nadzór nad prowadzeniem przypadku ucznia krzywdzonego</a:t>
                      </a:r>
                      <a:endParaRPr kumimoji="0" lang="pl-PL" sz="14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pl-PL" sz="14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pl-PL" sz="1400" b="0" i="0" u="none" strike="noStrike" cap="none" normalizeH="0" baseline="0" dirty="0" smtClean="0">
                          <a:ln>
                            <a:noFill/>
                          </a:ln>
                          <a:solidFill>
                            <a:srgbClr val="000000"/>
                          </a:solidFill>
                          <a:effectLst/>
                          <a:latin typeface="Lucida Sans Unicode" pitchFamily="34" charset="0"/>
                          <a:cs typeface="Arial" charset="0"/>
                        </a:rPr>
                        <a:t>zapewnia pomoc nauczycielom w realizacji ich zadań, np. ułatwia konsultacje trudnych spraw ze specjalistami, wspiera, organizuje szkolenia w zakresie reagowania na przemoc w rodzinie wobec ucznia</a:t>
                      </a:r>
                      <a:endParaRPr kumimoji="0" lang="pl-PL" sz="14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smtClean="0">
                          <a:ln>
                            <a:noFill/>
                          </a:ln>
                          <a:solidFill>
                            <a:srgbClr val="000000"/>
                          </a:solidFill>
                          <a:effectLst/>
                          <a:latin typeface="Arial" charset="0"/>
                          <a:cs typeface="Arial" charset="0"/>
                        </a:rPr>
                        <a:t>- </a:t>
                      </a:r>
                      <a:r>
                        <a:rPr kumimoji="0" lang="pl-PL" sz="1400" b="0" i="0" u="none" strike="noStrike" cap="none" normalizeH="0" baseline="0" dirty="0" smtClean="0">
                          <a:ln>
                            <a:noFill/>
                          </a:ln>
                          <a:solidFill>
                            <a:srgbClr val="000000"/>
                          </a:solidFill>
                          <a:effectLst/>
                          <a:latin typeface="Lucida Sans Unicode" pitchFamily="34" charset="0"/>
                          <a:cs typeface="Arial" charset="0"/>
                        </a:rPr>
                        <a:t>dba o to, by na terenie szkoły znajdowały się powszechnie dostępne informacje o organizacjach i instytucjach pomagających ofiarom przemocy (adresy, telefony itp.)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bl>
          </a:graphicData>
        </a:graphic>
      </p:graphicFrame>
      <p:sp>
        <p:nvSpPr>
          <p:cNvPr id="3" name="Tytuł 2"/>
          <p:cNvSpPr>
            <a:spLocks noGrp="1"/>
          </p:cNvSpPr>
          <p:nvPr>
            <p:ph type="title"/>
          </p:nvPr>
        </p:nvSpPr>
        <p:spPr>
          <a:xfrm>
            <a:off x="179512" y="260648"/>
            <a:ext cx="8229600" cy="1143000"/>
          </a:xfrm>
        </p:spPr>
        <p:txBody>
          <a:bodyPr>
            <a:normAutofit fontScale="90000"/>
          </a:bodyPr>
          <a:lstStyle/>
          <a:p>
            <a:pPr eaLnBrk="1" fontAlgn="auto" hangingPunct="1">
              <a:spcAft>
                <a:spcPts val="0"/>
              </a:spcAft>
              <a:defRPr/>
            </a:pPr>
            <a:r>
              <a:rPr lang="pl-PL" sz="2000" dirty="0">
                <a:effectLst/>
              </a:rPr>
              <a:t>Zakres zadań poszczególnych </a:t>
            </a:r>
            <a:r>
              <a:rPr lang="pl-PL" sz="2200" dirty="0">
                <a:effectLst/>
              </a:rPr>
              <a:t>pracowników szkoły </a:t>
            </a:r>
            <a:br>
              <a:rPr lang="pl-PL" sz="2200" dirty="0">
                <a:effectLst/>
              </a:rPr>
            </a:br>
            <a:r>
              <a:rPr lang="pl-PL" sz="2200" dirty="0">
                <a:effectLst/>
              </a:rPr>
              <a:t>w sprawie ucznia dotkniętego przemocą domową</a:t>
            </a:r>
            <a:r>
              <a:rPr lang="pl-PL" dirty="0">
                <a:effectLst/>
              </a:rPr>
              <a:t/>
            </a:r>
            <a:br>
              <a:rPr lang="pl-PL" dirty="0">
                <a:effectLst/>
              </a:rPr>
            </a:br>
            <a:endParaRPr lang="pl-PL"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22" name="Group 14"/>
          <p:cNvGraphicFramePr>
            <a:graphicFrameLocks noGrp="1"/>
          </p:cNvGraphicFramePr>
          <p:nvPr>
            <p:ph idx="4294967295"/>
            <p:extLst>
              <p:ext uri="{D42A27DB-BD31-4B8C-83A1-F6EECF244321}">
                <p14:modId xmlns:p14="http://schemas.microsoft.com/office/powerpoint/2010/main" val="421548544"/>
              </p:ext>
            </p:extLst>
          </p:nvPr>
        </p:nvGraphicFramePr>
        <p:xfrm>
          <a:off x="611188" y="549275"/>
          <a:ext cx="8229600" cy="5545138"/>
        </p:xfrm>
        <a:graphic>
          <a:graphicData uri="http://schemas.openxmlformats.org/drawingml/2006/table">
            <a:tbl>
              <a:tblPr/>
              <a:tblGrid>
                <a:gridCol w="2160612"/>
                <a:gridCol w="6068988"/>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1" i="0" u="none" strike="noStrike" cap="none" normalizeH="0" baseline="0" smtClean="0">
                          <a:ln>
                            <a:noFill/>
                          </a:ln>
                          <a:solidFill>
                            <a:srgbClr val="FFFFFF"/>
                          </a:solidFill>
                          <a:effectLst/>
                          <a:latin typeface="Lucida Sans Unicode" pitchFamily="34" charset="0"/>
                          <a:cs typeface="Arial" charset="0"/>
                        </a:rPr>
                        <a:t>STANOWISKO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1" i="0" u="none" strike="noStrike" cap="none" normalizeH="0" baseline="0" smtClean="0">
                          <a:ln>
                            <a:noFill/>
                          </a:ln>
                          <a:solidFill>
                            <a:srgbClr val="FFFFFF"/>
                          </a:solidFill>
                          <a:effectLst/>
                          <a:latin typeface="Lucida Sans Unicode" pitchFamily="34" charset="0"/>
                          <a:cs typeface="Arial" charset="0"/>
                        </a:rPr>
                        <a:t>ZAKRES ZADAŃ</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173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rgbClr val="000000"/>
                          </a:solidFill>
                          <a:effectLst/>
                          <a:latin typeface="Lucida Sans Unicode" pitchFamily="34" charset="0"/>
                          <a:cs typeface="Arial" charset="0"/>
                        </a:rPr>
                        <a:t>Pedagog szkolny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dirty="0" smtClean="0">
                          <a:ln>
                            <a:noFill/>
                          </a:ln>
                          <a:solidFill>
                            <a:srgbClr val="000000"/>
                          </a:solidFill>
                          <a:effectLst/>
                          <a:latin typeface="Lucida Sans Unicode" pitchFamily="34" charset="0"/>
                          <a:cs typeface="Arial" charset="0"/>
                        </a:rPr>
                        <a:t>przyjmuje i odnotowuje sprawę</a:t>
                      </a:r>
                      <a:r>
                        <a:rPr kumimoji="0" lang="pl-PL" sz="1800" b="0" i="0" u="none" strike="noStrike" cap="none" normalizeH="0" baseline="0" dirty="0" smtClean="0">
                          <a:ln>
                            <a:noFill/>
                          </a:ln>
                          <a:solidFill>
                            <a:srgbClr val="000000"/>
                          </a:solidFill>
                          <a:effectLst/>
                          <a:latin typeface="Lucida Sans Unicode" pitchFamily="34" charset="0"/>
                          <a:cs typeface="Arial" charset="0"/>
                        </a:rPr>
                        <a:t> </a:t>
                      </a:r>
                      <a:r>
                        <a:rPr kumimoji="0" lang="pl-PL" sz="1000" b="0" i="0" u="none" strike="noStrike" cap="none" normalizeH="0" baseline="0" dirty="0" smtClean="0">
                          <a:ln>
                            <a:noFill/>
                          </a:ln>
                          <a:solidFill>
                            <a:srgbClr val="000000"/>
                          </a:solidFill>
                          <a:effectLst/>
                          <a:latin typeface="Lucida Sans Unicode" pitchFamily="34" charset="0"/>
                          <a:cs typeface="Arial" charset="0"/>
                        </a:rPr>
                        <a:t>zgłoszenia o przemocy w rodzinie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dirty="0" smtClean="0">
                          <a:ln>
                            <a:noFill/>
                          </a:ln>
                          <a:solidFill>
                            <a:srgbClr val="000000"/>
                          </a:solidFill>
                          <a:effectLst/>
                          <a:latin typeface="Lucida Sans Unicode" pitchFamily="34" charset="0"/>
                          <a:cs typeface="Arial" charset="0"/>
                        </a:rPr>
                        <a:t>diagnozuje sytuację ucznia i jego rodziny</a:t>
                      </a:r>
                      <a:endParaRPr kumimoji="0" lang="pl-PL" sz="10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sz="10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dirty="0" smtClean="0">
                          <a:ln>
                            <a:noFill/>
                          </a:ln>
                          <a:solidFill>
                            <a:srgbClr val="000000"/>
                          </a:solidFill>
                          <a:effectLst/>
                          <a:latin typeface="Lucida Sans Unicode" pitchFamily="34" charset="0"/>
                          <a:cs typeface="Arial" charset="0"/>
                        </a:rPr>
                        <a:t>jest koordynatorem pomocy uczniowi krzywdzonemu oraz jego rodzinie</a:t>
                      </a:r>
                      <a:endParaRPr kumimoji="0" lang="pl-PL" sz="10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sz="10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dirty="0" smtClean="0">
                          <a:ln>
                            <a:noFill/>
                          </a:ln>
                          <a:solidFill>
                            <a:srgbClr val="000000"/>
                          </a:solidFill>
                          <a:effectLst/>
                          <a:latin typeface="Lucida Sans Unicode" pitchFamily="34" charset="0"/>
                          <a:cs typeface="Arial" charset="0"/>
                        </a:rPr>
                        <a:t>przeprowadza rozmowy z uczniem oraz jego rodzicami lub prawnymi opiekunami</a:t>
                      </a:r>
                      <a:endParaRPr kumimoji="0" lang="pl-PL" sz="10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sz="10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dirty="0" smtClean="0">
                          <a:ln>
                            <a:noFill/>
                          </a:ln>
                          <a:solidFill>
                            <a:srgbClr val="000000"/>
                          </a:solidFill>
                          <a:effectLst/>
                          <a:latin typeface="Lucida Sans Unicode" pitchFamily="34" charset="0"/>
                          <a:cs typeface="Arial" charset="0"/>
                        </a:rPr>
                        <a:t>dyskretnie monitoruje sytuację ucznia w rodzinie</a:t>
                      </a:r>
                      <a:endParaRPr kumimoji="0" lang="pl-PL" sz="10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sz="10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dirty="0" smtClean="0">
                          <a:ln>
                            <a:noFill/>
                          </a:ln>
                          <a:solidFill>
                            <a:srgbClr val="000000"/>
                          </a:solidFill>
                          <a:effectLst/>
                          <a:latin typeface="Lucida Sans Unicode" pitchFamily="34" charset="0"/>
                          <a:cs typeface="Arial" charset="0"/>
                        </a:rPr>
                        <a:t>pozostaje w ciągłym kontakcie z wychowawcą i dyrektorem w sprawach dotyczących ucznia oraz jego rodziny</a:t>
                      </a:r>
                      <a:endParaRPr kumimoji="0" lang="pl-PL" sz="10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sz="10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dirty="0" smtClean="0">
                          <a:ln>
                            <a:noFill/>
                          </a:ln>
                          <a:solidFill>
                            <a:srgbClr val="000000"/>
                          </a:solidFill>
                          <a:effectLst/>
                          <a:latin typeface="Lucida Sans Unicode" pitchFamily="34" charset="0"/>
                          <a:cs typeface="Arial" charset="0"/>
                        </a:rPr>
                        <a:t>pomaga pracownikom szkoły we właściwym postępowaniu względem ofiary przemocy</a:t>
                      </a:r>
                      <a:endParaRPr kumimoji="0" lang="pl-PL" sz="10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sz="10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dirty="0" smtClean="0">
                          <a:ln>
                            <a:noFill/>
                          </a:ln>
                          <a:solidFill>
                            <a:srgbClr val="000000"/>
                          </a:solidFill>
                          <a:effectLst/>
                          <a:latin typeface="Lucida Sans Unicode" pitchFamily="34" charset="0"/>
                          <a:cs typeface="Arial" charset="0"/>
                        </a:rPr>
                        <a:t>informuje rodziców o możliwych kierunkach wsparcia ucznia</a:t>
                      </a:r>
                      <a:endParaRPr kumimoji="0" lang="pl-PL" sz="10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sz="10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dirty="0" smtClean="0">
                          <a:ln>
                            <a:noFill/>
                          </a:ln>
                          <a:solidFill>
                            <a:srgbClr val="000000"/>
                          </a:solidFill>
                          <a:effectLst/>
                          <a:latin typeface="Lucida Sans Unicode" pitchFamily="34" charset="0"/>
                          <a:cs typeface="Arial" charset="0"/>
                        </a:rPr>
                        <a:t>pomaga rodzicom w zrozumieniu podstawowych i typowych reakcji ucznia na różnorodne sytuacje</a:t>
                      </a:r>
                      <a:endParaRPr kumimoji="0" lang="pl-PL" sz="10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sz="10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dirty="0" smtClean="0">
                          <a:ln>
                            <a:noFill/>
                          </a:ln>
                          <a:solidFill>
                            <a:srgbClr val="000000"/>
                          </a:solidFill>
                          <a:effectLst/>
                          <a:latin typeface="Lucida Sans Unicode" pitchFamily="34" charset="0"/>
                          <a:cs typeface="Arial" charset="0"/>
                        </a:rPr>
                        <a:t>kieruje uczniów oraz rodziców do placówek specjalistycznych</a:t>
                      </a:r>
                      <a:endParaRPr kumimoji="0" lang="pl-PL" sz="10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sz="10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dirty="0" smtClean="0">
                          <a:ln>
                            <a:noFill/>
                          </a:ln>
                          <a:solidFill>
                            <a:srgbClr val="000000"/>
                          </a:solidFill>
                          <a:effectLst/>
                          <a:latin typeface="Lucida Sans Unicode" pitchFamily="34" charset="0"/>
                          <a:cs typeface="Arial" charset="0"/>
                        </a:rPr>
                        <a:t>współpracuje ze specjalistami pomagającymi uczniowi i jego rodzinie</a:t>
                      </a:r>
                      <a:endParaRPr kumimoji="0" lang="pl-PL" sz="10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sz="10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dirty="0" smtClean="0">
                          <a:ln>
                            <a:noFill/>
                          </a:ln>
                          <a:solidFill>
                            <a:srgbClr val="000000"/>
                          </a:solidFill>
                          <a:effectLst/>
                          <a:latin typeface="Lucida Sans Unicode" pitchFamily="34" charset="0"/>
                          <a:cs typeface="Arial" charset="0"/>
                        </a:rPr>
                        <a:t>może być osobą, która uruchamia procedurę „Niebieskie Karty” poprzez wypełnienie formularza „Niebieskiej Karty”</a:t>
                      </a:r>
                      <a:endParaRPr kumimoji="0" lang="pl-PL" sz="10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sz="10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dirty="0" smtClean="0">
                          <a:ln>
                            <a:noFill/>
                          </a:ln>
                          <a:solidFill>
                            <a:srgbClr val="000000"/>
                          </a:solidFill>
                          <a:effectLst/>
                          <a:latin typeface="Lucida Sans Unicode" pitchFamily="34" charset="0"/>
                          <a:cs typeface="Arial" charset="0"/>
                        </a:rPr>
                        <a:t>bierze udział w pracach zespołu interdyscyplinarnego opracowującego strategie działań względem całej rodziny, a w szczególności względem ofiary i sprawcy przemocy</a:t>
                      </a:r>
                      <a:endParaRPr kumimoji="0" lang="pl-PL" sz="10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sz="10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dirty="0" smtClean="0">
                          <a:ln>
                            <a:noFill/>
                          </a:ln>
                          <a:solidFill>
                            <a:srgbClr val="000000"/>
                          </a:solidFill>
                          <a:effectLst/>
                          <a:latin typeface="Lucida Sans Unicode" pitchFamily="34" charset="0"/>
                          <a:cs typeface="Arial" charset="0"/>
                        </a:rPr>
                        <a:t>dokumentuje wszystkie podejmowane działania względem ucznia i jego rodziny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algn="just"/>
            <a:r>
              <a:rPr lang="pl-PL" sz="1400" dirty="0"/>
              <a:t>Krzywdzenie lub maltretowanie dziecka to wszystkie formy fizycznego i/lub emocjonalnego złego traktowania, zaniedbania, wykorzystania seksualnego lub komercyjnego, doznane od osoby, odpowiedzialnej za dziecko, której ono ufa lub która ma władzę nad nim, skutkujące faktyczną lub potencjalną krzywdą dziecka dla jego zdrowia, możliwości przetrwania, rozwoju albo </a:t>
            </a:r>
            <a:r>
              <a:rPr lang="pl-PL" sz="1400" dirty="0" smtClean="0"/>
              <a:t>godności.</a:t>
            </a:r>
          </a:p>
          <a:p>
            <a:pPr marL="109537" indent="0" algn="just">
              <a:buNone/>
            </a:pPr>
            <a:r>
              <a:rPr lang="pl-PL" sz="1200" i="1" dirty="0" smtClean="0"/>
              <a:t>Report </a:t>
            </a:r>
            <a:r>
              <a:rPr lang="pl-PL" sz="1200" i="1" dirty="0"/>
              <a:t>of the </a:t>
            </a:r>
            <a:r>
              <a:rPr lang="pl-PL" sz="1200" i="1" dirty="0" err="1"/>
              <a:t>Consultation</a:t>
            </a:r>
            <a:r>
              <a:rPr lang="pl-PL" sz="1200" i="1" dirty="0"/>
              <a:t> on Child </a:t>
            </a:r>
            <a:r>
              <a:rPr lang="pl-PL" sz="1200" i="1" dirty="0" err="1"/>
              <a:t>Abuse</a:t>
            </a:r>
            <a:r>
              <a:rPr lang="pl-PL" sz="1200" i="1" dirty="0"/>
              <a:t> </a:t>
            </a:r>
            <a:r>
              <a:rPr lang="pl-PL" sz="1200" i="1" dirty="0" err="1"/>
              <a:t>Prevention</a:t>
            </a:r>
            <a:r>
              <a:rPr lang="pl-PL" sz="1200" dirty="0"/>
              <a:t> [Raport z konsultacji w sprawie zapobiegania krzywdzeniu dzieci] (1999), Światowa Organizacja Zdrowia (WHO</a:t>
            </a:r>
            <a:r>
              <a:rPr lang="pl-PL" sz="1200" dirty="0" smtClean="0"/>
              <a:t>).</a:t>
            </a:r>
          </a:p>
          <a:p>
            <a:pPr marL="338137" indent="-228600" algn="just">
              <a:buFont typeface="+mj-lt"/>
              <a:buAutoNum type="arabicPeriod"/>
            </a:pPr>
            <a:endParaRPr lang="pl-PL" sz="1400" dirty="0" smtClean="0"/>
          </a:p>
          <a:p>
            <a:pPr algn="just"/>
            <a:r>
              <a:rPr lang="pl-PL" sz="1400" dirty="0" smtClean="0"/>
              <a:t>Krzywdzenie </a:t>
            </a:r>
            <a:r>
              <a:rPr lang="pl-PL" sz="1400" dirty="0"/>
              <a:t>dziecka to każde działanie lub bezczynność jednostki, instytucji lub społeczeństwa jako całości i każdy rezultat takiego działania lub bezczynności, który </a:t>
            </a:r>
            <a:r>
              <a:rPr lang="pl-PL" sz="1400" dirty="0" err="1"/>
              <a:t>deprywuje</a:t>
            </a:r>
            <a:r>
              <a:rPr lang="pl-PL" sz="1400" dirty="0"/>
              <a:t> równe prawa i swobody dzieci i/lub zakłóca ich optymalny </a:t>
            </a:r>
            <a:r>
              <a:rPr lang="pl-PL" sz="1400" dirty="0" smtClean="0"/>
              <a:t>rozwój.</a:t>
            </a:r>
          </a:p>
          <a:p>
            <a:pPr marL="109537" indent="0" algn="just">
              <a:buNone/>
            </a:pPr>
            <a:endParaRPr lang="pl-PL" sz="1400" dirty="0" smtClean="0"/>
          </a:p>
          <a:p>
            <a:pPr marL="109537" indent="0" algn="just">
              <a:buNone/>
            </a:pPr>
            <a:r>
              <a:rPr lang="pl-PL" sz="1200" dirty="0" smtClean="0"/>
              <a:t>Gil D.G. (1970), </a:t>
            </a:r>
            <a:r>
              <a:rPr lang="pl-PL" sz="1200" i="1" dirty="0" err="1" smtClean="0"/>
              <a:t>Violence</a:t>
            </a:r>
            <a:r>
              <a:rPr lang="pl-PL" sz="1200" i="1" dirty="0" smtClean="0"/>
              <a:t> </a:t>
            </a:r>
            <a:r>
              <a:rPr lang="pl-PL" sz="1200" i="1" dirty="0" err="1" smtClean="0"/>
              <a:t>against</a:t>
            </a:r>
            <a:r>
              <a:rPr lang="pl-PL" sz="1200" i="1" dirty="0" smtClean="0"/>
              <a:t> </a:t>
            </a:r>
            <a:r>
              <a:rPr lang="pl-PL" sz="1200" i="1" dirty="0" err="1" smtClean="0"/>
              <a:t>children</a:t>
            </a:r>
            <a:r>
              <a:rPr lang="pl-PL" sz="1200" dirty="0" smtClean="0"/>
              <a:t>, Harvard University Press, Cambridge.</a:t>
            </a:r>
          </a:p>
          <a:p>
            <a:pPr marL="338137" indent="-228600" algn="just">
              <a:buFont typeface="+mj-lt"/>
              <a:buAutoNum type="arabicPeriod"/>
            </a:pPr>
            <a:endParaRPr lang="pl-PL" sz="1400" dirty="0" smtClean="0"/>
          </a:p>
          <a:p>
            <a:pPr algn="just"/>
            <a:r>
              <a:rPr lang="pl-PL" sz="1400" dirty="0" smtClean="0"/>
              <a:t>Krzywdzenie </a:t>
            </a:r>
            <a:r>
              <a:rPr lang="pl-PL" sz="1400" dirty="0"/>
              <a:t>dziecka to każde działanie bądź jego zaniechanie ze strony rodzica lub opiekuna prowadzące do śmierci, poważnego uszkodzenia ciała lub krzywdy emocjonalnej, wykorzystania seksualnego, a także każde działanie lub jego zaniechanie powodujące ryzyko doznania przez dziecko poważnej </a:t>
            </a:r>
            <a:r>
              <a:rPr lang="pl-PL" sz="1400" dirty="0" smtClean="0"/>
              <a:t>krzywdy.</a:t>
            </a:r>
          </a:p>
          <a:p>
            <a:pPr algn="just"/>
            <a:endParaRPr lang="pl-PL" sz="1400" dirty="0" smtClean="0"/>
          </a:p>
          <a:p>
            <a:pPr marL="109537" indent="0" algn="just">
              <a:buNone/>
            </a:pPr>
            <a:r>
              <a:rPr lang="pl-PL" sz="1200" i="1" dirty="0" smtClean="0"/>
              <a:t>Child </a:t>
            </a:r>
            <a:r>
              <a:rPr lang="pl-PL" sz="1200" i="1" dirty="0" err="1"/>
              <a:t>Abuse</a:t>
            </a:r>
            <a:r>
              <a:rPr lang="pl-PL" sz="1200" i="1" dirty="0"/>
              <a:t> </a:t>
            </a:r>
            <a:r>
              <a:rPr lang="pl-PL" sz="1200" i="1" dirty="0" err="1"/>
              <a:t>Prevention</a:t>
            </a:r>
            <a:r>
              <a:rPr lang="pl-PL" sz="1200" i="1" dirty="0"/>
              <a:t> and </a:t>
            </a:r>
            <a:r>
              <a:rPr lang="pl-PL" sz="1200" i="1" dirty="0" err="1"/>
              <a:t>Treatment</a:t>
            </a:r>
            <a:r>
              <a:rPr lang="pl-PL" sz="1200" i="1" dirty="0"/>
              <a:t> </a:t>
            </a:r>
            <a:r>
              <a:rPr lang="pl-PL" sz="1200" i="1" dirty="0" err="1"/>
              <a:t>Act</a:t>
            </a:r>
            <a:r>
              <a:rPr lang="pl-PL" sz="1200" dirty="0"/>
              <a:t> [Ustawa o zapobieganiu przemocy wobec dzieci i terapii dla dzieci krzywdzonych] (1974), USA.</a:t>
            </a:r>
          </a:p>
          <a:p>
            <a:pPr marL="109537" indent="0">
              <a:buNone/>
            </a:pPr>
            <a:endParaRPr lang="pl-PL" sz="2000" dirty="0"/>
          </a:p>
        </p:txBody>
      </p:sp>
      <p:sp>
        <p:nvSpPr>
          <p:cNvPr id="3" name="Tytuł 2"/>
          <p:cNvSpPr>
            <a:spLocks noGrp="1"/>
          </p:cNvSpPr>
          <p:nvPr>
            <p:ph type="title"/>
          </p:nvPr>
        </p:nvSpPr>
        <p:spPr/>
        <p:txBody>
          <a:bodyPr>
            <a:noAutofit/>
          </a:bodyPr>
          <a:lstStyle/>
          <a:p>
            <a:pPr algn="ctr"/>
            <a:r>
              <a:rPr lang="pl-PL" sz="2800" dirty="0"/>
              <a:t>Krzywdzenie dziecka </a:t>
            </a:r>
            <a:r>
              <a:rPr lang="pl-PL" sz="2800" dirty="0" smtClean="0"/>
              <a:t/>
            </a:r>
            <a:br>
              <a:rPr lang="pl-PL" sz="2800" dirty="0" smtClean="0"/>
            </a:br>
            <a:r>
              <a:rPr lang="pl-PL" sz="2800" dirty="0" smtClean="0"/>
              <a:t>(</a:t>
            </a:r>
            <a:r>
              <a:rPr lang="pl-PL" sz="2800" dirty="0"/>
              <a:t>ang. </a:t>
            </a:r>
            <a:r>
              <a:rPr lang="pl-PL" sz="2800" dirty="0" err="1"/>
              <a:t>child</a:t>
            </a:r>
            <a:r>
              <a:rPr lang="pl-PL" sz="2800" dirty="0"/>
              <a:t> </a:t>
            </a:r>
            <a:r>
              <a:rPr lang="pl-PL" sz="2800" dirty="0" err="1"/>
              <a:t>abuse</a:t>
            </a:r>
            <a:r>
              <a:rPr lang="pl-PL" sz="2800" dirty="0"/>
              <a:t>, </a:t>
            </a:r>
            <a:r>
              <a:rPr lang="pl-PL" sz="2800" dirty="0" err="1"/>
              <a:t>child</a:t>
            </a:r>
            <a:r>
              <a:rPr lang="pl-PL" sz="2800" dirty="0"/>
              <a:t> </a:t>
            </a:r>
            <a:r>
              <a:rPr lang="pl-PL" sz="2800" dirty="0" err="1"/>
              <a:t>maltreatment</a:t>
            </a:r>
            <a:r>
              <a:rPr lang="pl-PL" sz="2800" dirty="0"/>
              <a:t>) </a:t>
            </a:r>
          </a:p>
        </p:txBody>
      </p:sp>
    </p:spTree>
    <p:extLst>
      <p:ext uri="{BB962C8B-B14F-4D97-AF65-F5344CB8AC3E}">
        <p14:creationId xmlns:p14="http://schemas.microsoft.com/office/powerpoint/2010/main" val="3004095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48" name="Group 16"/>
          <p:cNvGraphicFramePr>
            <a:graphicFrameLocks noGrp="1"/>
          </p:cNvGraphicFramePr>
          <p:nvPr>
            <p:extLst>
              <p:ext uri="{D42A27DB-BD31-4B8C-83A1-F6EECF244321}">
                <p14:modId xmlns:p14="http://schemas.microsoft.com/office/powerpoint/2010/main" val="4228332210"/>
              </p:ext>
            </p:extLst>
          </p:nvPr>
        </p:nvGraphicFramePr>
        <p:xfrm>
          <a:off x="611188" y="0"/>
          <a:ext cx="8229600" cy="6456363"/>
        </p:xfrm>
        <a:graphic>
          <a:graphicData uri="http://schemas.openxmlformats.org/drawingml/2006/table">
            <a:tbl>
              <a:tblPr/>
              <a:tblGrid>
                <a:gridCol w="1800225"/>
                <a:gridCol w="6429375"/>
              </a:tblGrid>
              <a:tr h="544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1" i="0" u="none" strike="noStrike" cap="none" normalizeH="0" baseline="0" dirty="0" smtClean="0">
                          <a:ln>
                            <a:noFill/>
                          </a:ln>
                          <a:solidFill>
                            <a:srgbClr val="FFFFFF"/>
                          </a:solidFill>
                          <a:effectLst/>
                          <a:latin typeface="Lucida Sans Unicode" pitchFamily="34" charset="0"/>
                          <a:cs typeface="Arial" charset="0"/>
                        </a:rPr>
                        <a:t>STANOWISKO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1" i="0" u="none" strike="noStrike" cap="none" normalizeH="0" baseline="0" smtClean="0">
                          <a:ln>
                            <a:noFill/>
                          </a:ln>
                          <a:solidFill>
                            <a:srgbClr val="FFFFFF"/>
                          </a:solidFill>
                          <a:effectLst/>
                          <a:latin typeface="Lucida Sans Unicode" pitchFamily="34" charset="0"/>
                          <a:cs typeface="Arial" charset="0"/>
                        </a:rPr>
                        <a:t>ZAKRES ZADAŃ</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911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rgbClr val="000000"/>
                          </a:solidFill>
                          <a:effectLst/>
                          <a:latin typeface="Lucida Sans Unicode" pitchFamily="34" charset="0"/>
                          <a:cs typeface="Arial" charset="0"/>
                        </a:rPr>
                        <a:t>Wychowawca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smtClean="0">
                          <a:ln>
                            <a:noFill/>
                          </a:ln>
                          <a:solidFill>
                            <a:srgbClr val="000000"/>
                          </a:solidFill>
                          <a:effectLst/>
                          <a:latin typeface="Lucida Sans Unicode" pitchFamily="34" charset="0"/>
                          <a:cs typeface="Arial" charset="0"/>
                        </a:rPr>
                        <a:t>przyjmuje zgłoszenie o przemocy w rodzinie ucznia</a:t>
                      </a:r>
                      <a:endParaRPr kumimoji="0" lang="pl-PL" sz="14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smtClean="0">
                          <a:ln>
                            <a:noFill/>
                          </a:ln>
                          <a:solidFill>
                            <a:srgbClr val="000000"/>
                          </a:solidFill>
                          <a:effectLst/>
                          <a:latin typeface="Lucida Sans Unicode" pitchFamily="34" charset="0"/>
                          <a:cs typeface="Arial" charset="0"/>
                        </a:rPr>
                        <a:t>powiadamia dyrektora szkoły</a:t>
                      </a:r>
                      <a:endParaRPr kumimoji="0" lang="pl-PL" sz="14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smtClean="0">
                          <a:ln>
                            <a:noFill/>
                          </a:ln>
                          <a:solidFill>
                            <a:srgbClr val="000000"/>
                          </a:solidFill>
                          <a:effectLst/>
                          <a:latin typeface="Lucida Sans Unicode" pitchFamily="34" charset="0"/>
                          <a:cs typeface="Arial" charset="0"/>
                        </a:rPr>
                        <a:t>może być osobą, która uruchamia procedurę „Niebieskie Karty” poprzez wypełnienie formularza „Niebieskiej Karty”</a:t>
                      </a:r>
                      <a:endParaRPr kumimoji="0" lang="pl-PL" sz="14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smtClean="0">
                          <a:ln>
                            <a:noFill/>
                          </a:ln>
                          <a:solidFill>
                            <a:srgbClr val="000000"/>
                          </a:solidFill>
                          <a:effectLst/>
                          <a:latin typeface="Lucida Sans Unicode" pitchFamily="34" charset="0"/>
                          <a:cs typeface="Arial" charset="0"/>
                        </a:rPr>
                        <a:t>w przypadku gdy uczeń ma obrażenia, przeprowadza go do miejsca udzielenia pomocy</a:t>
                      </a:r>
                      <a:endParaRPr kumimoji="0" lang="pl-PL" sz="14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smtClean="0">
                          <a:ln>
                            <a:noFill/>
                          </a:ln>
                          <a:solidFill>
                            <a:srgbClr val="000000"/>
                          </a:solidFill>
                          <a:effectLst/>
                          <a:latin typeface="Lucida Sans Unicode" pitchFamily="34" charset="0"/>
                          <a:cs typeface="Arial" charset="0"/>
                        </a:rPr>
                        <a:t>dba, by ofiara przemocy czuła się bezpiecznie</a:t>
                      </a:r>
                      <a:endParaRPr kumimoji="0" lang="pl-PL" sz="14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smtClean="0">
                          <a:ln>
                            <a:noFill/>
                          </a:ln>
                          <a:solidFill>
                            <a:srgbClr val="000000"/>
                          </a:solidFill>
                          <a:effectLst/>
                          <a:latin typeface="Lucida Sans Unicode" pitchFamily="34" charset="0"/>
                          <a:cs typeface="Arial" charset="0"/>
                        </a:rPr>
                        <a:t>uważnie wsłuchuje się w relacje ucznia</a:t>
                      </a:r>
                      <a:endParaRPr kumimoji="0" lang="pl-PL" sz="14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smtClean="0">
                          <a:ln>
                            <a:noFill/>
                          </a:ln>
                          <a:solidFill>
                            <a:srgbClr val="000000"/>
                          </a:solidFill>
                          <a:effectLst/>
                          <a:latin typeface="Lucida Sans Unicode" pitchFamily="34" charset="0"/>
                          <a:cs typeface="Arial" charset="0"/>
                        </a:rPr>
                        <a:t>przekazuje sprawę pedagogowi szkolnemu</a:t>
                      </a:r>
                      <a:endParaRPr kumimoji="0" lang="pl-PL" sz="14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smtClean="0">
                          <a:ln>
                            <a:noFill/>
                          </a:ln>
                          <a:solidFill>
                            <a:srgbClr val="000000"/>
                          </a:solidFill>
                          <a:effectLst/>
                          <a:latin typeface="Lucida Sans Unicode" pitchFamily="34" charset="0"/>
                          <a:cs typeface="Arial" charset="0"/>
                        </a:rPr>
                        <a:t>wzywa rodziców</a:t>
                      </a:r>
                      <a:endParaRPr kumimoji="0" lang="pl-PL" sz="14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smtClean="0">
                          <a:ln>
                            <a:noFill/>
                          </a:ln>
                          <a:solidFill>
                            <a:srgbClr val="000000"/>
                          </a:solidFill>
                          <a:effectLst/>
                          <a:latin typeface="Lucida Sans Unicode" pitchFamily="34" charset="0"/>
                          <a:cs typeface="Arial" charset="0"/>
                        </a:rPr>
                        <a:t>odnotowuje w dokumentach wychowawcy swoje spostrzeżenia oraz szczegółową charakterystykę spotkania z rodzicami, z opisem postanowień i planów działania</a:t>
                      </a:r>
                      <a:endParaRPr kumimoji="0" lang="pl-PL" sz="14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smtClean="0">
                          <a:ln>
                            <a:noFill/>
                          </a:ln>
                          <a:solidFill>
                            <a:srgbClr val="000000"/>
                          </a:solidFill>
                          <a:effectLst/>
                          <a:latin typeface="Lucida Sans Unicode" pitchFamily="34" charset="0"/>
                          <a:cs typeface="Arial" charset="0"/>
                        </a:rPr>
                        <a:t>udziela stałego wsparcia uczniowi oraz dyskretnie monitoruje jego sytuację w późniejszym okresie</a:t>
                      </a:r>
                      <a:endParaRPr kumimoji="0" lang="pl-PL" sz="14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smtClean="0">
                          <a:ln>
                            <a:noFill/>
                          </a:ln>
                          <a:solidFill>
                            <a:srgbClr val="000000"/>
                          </a:solidFill>
                          <a:effectLst/>
                          <a:latin typeface="Lucida Sans Unicode" pitchFamily="34" charset="0"/>
                          <a:cs typeface="Arial" charset="0"/>
                        </a:rPr>
                        <a:t>monitoruje zespół klasowy, by skutki przemocy w domu nie wpływały na obniżenie pozycji poszkodowanego w klasie</a:t>
                      </a:r>
                      <a:endParaRPr kumimoji="0" lang="pl-PL" sz="900" b="0" i="0" u="none" strike="noStrike" cap="none" normalizeH="0" baseline="0" dirty="0" smtClean="0">
                        <a:ln>
                          <a:noFill/>
                        </a:ln>
                        <a:solidFill>
                          <a:srgbClr val="000000"/>
                        </a:solidFill>
                        <a:effectLst/>
                        <a:latin typeface="Lucida Sans Unicode"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70" name="Group 14"/>
          <p:cNvGraphicFramePr>
            <a:graphicFrameLocks noGrp="1"/>
          </p:cNvGraphicFramePr>
          <p:nvPr>
            <p:extLst>
              <p:ext uri="{D42A27DB-BD31-4B8C-83A1-F6EECF244321}">
                <p14:modId xmlns:p14="http://schemas.microsoft.com/office/powerpoint/2010/main" val="1509048764"/>
              </p:ext>
            </p:extLst>
          </p:nvPr>
        </p:nvGraphicFramePr>
        <p:xfrm>
          <a:off x="611188" y="260350"/>
          <a:ext cx="8229600" cy="6214110"/>
        </p:xfrm>
        <a:graphic>
          <a:graphicData uri="http://schemas.openxmlformats.org/drawingml/2006/table">
            <a:tbl>
              <a:tblPr/>
              <a:tblGrid>
                <a:gridCol w="2592387"/>
                <a:gridCol w="5637213"/>
              </a:tblGrid>
              <a:tr h="514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1" i="0" u="none" strike="noStrike" cap="none" normalizeH="0" baseline="0" dirty="0" smtClean="0">
                          <a:ln>
                            <a:noFill/>
                          </a:ln>
                          <a:solidFill>
                            <a:srgbClr val="FFFFFF"/>
                          </a:solidFill>
                          <a:effectLst/>
                          <a:latin typeface="Lucida Sans Unicode" pitchFamily="34" charset="0"/>
                          <a:cs typeface="Arial" charset="0"/>
                        </a:rPr>
                        <a:t>STANOWISKO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1" i="0" u="none" strike="noStrike" cap="none" normalizeH="0" baseline="0" smtClean="0">
                          <a:ln>
                            <a:noFill/>
                          </a:ln>
                          <a:solidFill>
                            <a:srgbClr val="FFFFFF"/>
                          </a:solidFill>
                          <a:effectLst/>
                          <a:latin typeface="Lucida Sans Unicode" pitchFamily="34" charset="0"/>
                          <a:cs typeface="Arial" charset="0"/>
                        </a:rPr>
                        <a:t>ZAKRES ZADAŃ</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534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rgbClr val="000000"/>
                          </a:solidFill>
                          <a:effectLst/>
                          <a:latin typeface="Lucida Sans Unicode" pitchFamily="34" charset="0"/>
                          <a:cs typeface="Arial" charset="0"/>
                        </a:rPr>
                        <a:t>Pielęgniarka szkolna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smtClean="0">
                          <a:ln>
                            <a:noFill/>
                          </a:ln>
                          <a:solidFill>
                            <a:srgbClr val="000000"/>
                          </a:solidFill>
                          <a:effectLst/>
                          <a:latin typeface="Lucida Sans Unicode" pitchFamily="34" charset="0"/>
                          <a:cs typeface="Arial" charset="0"/>
                        </a:rPr>
                        <a:t>dyskretnie, z poszanowaniem praw ucznia ogląda obrażenia</a:t>
                      </a:r>
                      <a:endParaRPr kumimoji="0" lang="pl-PL" sz="16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sz="16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smtClean="0">
                          <a:ln>
                            <a:noFill/>
                          </a:ln>
                          <a:solidFill>
                            <a:srgbClr val="000000"/>
                          </a:solidFill>
                          <a:effectLst/>
                          <a:latin typeface="Lucida Sans Unicode" pitchFamily="34" charset="0"/>
                          <a:cs typeface="Arial" charset="0"/>
                        </a:rPr>
                        <a:t>udziela pierwszej pomocy przedmedycznej, jeśli sytuacja tego wymaga</a:t>
                      </a:r>
                      <a:endParaRPr kumimoji="0" lang="pl-PL" sz="16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sz="16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smtClean="0">
                          <a:ln>
                            <a:noFill/>
                          </a:ln>
                          <a:solidFill>
                            <a:srgbClr val="000000"/>
                          </a:solidFill>
                          <a:effectLst/>
                          <a:latin typeface="Lucida Sans Unicode" pitchFamily="34" charset="0"/>
                          <a:cs typeface="Arial" charset="0"/>
                        </a:rPr>
                        <a:t>zgłasza potrzebę pomocy medycznej (według własnej oceny)</a:t>
                      </a:r>
                      <a:endParaRPr kumimoji="0" lang="pl-PL" sz="16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sz="16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smtClean="0">
                          <a:ln>
                            <a:noFill/>
                          </a:ln>
                          <a:solidFill>
                            <a:srgbClr val="000000"/>
                          </a:solidFill>
                          <a:effectLst/>
                          <a:latin typeface="Lucida Sans Unicode" pitchFamily="34" charset="0"/>
                          <a:cs typeface="Arial" charset="0"/>
                        </a:rPr>
                        <a:t>towarzyszy lub angażuje osoby towarzyszące w razie konieczności odwiezienia ucznia do szpitala</a:t>
                      </a:r>
                      <a:endParaRPr kumimoji="0" lang="pl-PL" sz="16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sz="16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smtClean="0">
                          <a:ln>
                            <a:noFill/>
                          </a:ln>
                          <a:solidFill>
                            <a:srgbClr val="000000"/>
                          </a:solidFill>
                          <a:effectLst/>
                          <a:latin typeface="Lucida Sans Unicode" pitchFamily="34" charset="0"/>
                          <a:cs typeface="Arial" charset="0"/>
                        </a:rPr>
                        <a:t>zapisuje w karcie zdrowia ucznia rodzaj stwierdzonych obrażeń oraz zakres udzielonej pomocy</a:t>
                      </a:r>
                      <a:endParaRPr kumimoji="0" lang="pl-PL" sz="16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sz="16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smtClean="0">
                          <a:ln>
                            <a:noFill/>
                          </a:ln>
                          <a:solidFill>
                            <a:srgbClr val="000000"/>
                          </a:solidFill>
                          <a:effectLst/>
                          <a:latin typeface="Lucida Sans Unicode" pitchFamily="34" charset="0"/>
                          <a:cs typeface="Arial" charset="0"/>
                        </a:rPr>
                        <a:t>udziela informacji (szczególnie rodzicom) o ewentualnych konsekwencjach pobicia dla zdrowia ucznia</a:t>
                      </a:r>
                      <a:endParaRPr kumimoji="0" lang="pl-PL" sz="16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sz="16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smtClean="0">
                          <a:ln>
                            <a:noFill/>
                          </a:ln>
                          <a:solidFill>
                            <a:srgbClr val="000000"/>
                          </a:solidFill>
                          <a:effectLst/>
                          <a:latin typeface="Lucida Sans Unicode" pitchFamily="34" charset="0"/>
                          <a:cs typeface="Arial" charset="0"/>
                        </a:rPr>
                        <a:t>przekazuje lekarzom kluczowe informacje o poszkodowanym i sytuacji</a:t>
                      </a:r>
                      <a:endParaRPr kumimoji="0" lang="pl-PL" sz="16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sz="16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smtClean="0">
                          <a:ln>
                            <a:noFill/>
                          </a:ln>
                          <a:solidFill>
                            <a:srgbClr val="000000"/>
                          </a:solidFill>
                          <a:effectLst/>
                          <a:latin typeface="Lucida Sans Unicode" pitchFamily="34" charset="0"/>
                          <a:cs typeface="Arial" charset="0"/>
                        </a:rPr>
                        <a:t>sporządza notatkę służbową</a:t>
                      </a:r>
                      <a:endParaRPr kumimoji="0" lang="pl-PL" sz="1000" b="0" i="0" u="none" strike="noStrike" cap="none" normalizeH="0" baseline="0" dirty="0" smtClean="0">
                        <a:ln>
                          <a:noFill/>
                        </a:ln>
                        <a:solidFill>
                          <a:srgbClr val="000000"/>
                        </a:solidFill>
                        <a:effectLst/>
                        <a:latin typeface="Lucida Sans Unicode"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94" name="Group 14"/>
          <p:cNvGraphicFramePr>
            <a:graphicFrameLocks noGrp="1"/>
          </p:cNvGraphicFramePr>
          <p:nvPr>
            <p:extLst>
              <p:ext uri="{D42A27DB-BD31-4B8C-83A1-F6EECF244321}">
                <p14:modId xmlns:p14="http://schemas.microsoft.com/office/powerpoint/2010/main" val="588865984"/>
              </p:ext>
            </p:extLst>
          </p:nvPr>
        </p:nvGraphicFramePr>
        <p:xfrm>
          <a:off x="611188" y="115888"/>
          <a:ext cx="8229600" cy="6192838"/>
        </p:xfrm>
        <a:graphic>
          <a:graphicData uri="http://schemas.openxmlformats.org/drawingml/2006/table">
            <a:tbl>
              <a:tblPr/>
              <a:tblGrid>
                <a:gridCol w="1944687"/>
                <a:gridCol w="6284913"/>
              </a:tblGrid>
              <a:tr h="942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1" i="0" u="none" strike="noStrike" cap="none" normalizeH="0" baseline="0" dirty="0" smtClean="0">
                          <a:ln>
                            <a:noFill/>
                          </a:ln>
                          <a:solidFill>
                            <a:srgbClr val="FFFFFF"/>
                          </a:solidFill>
                          <a:effectLst/>
                          <a:latin typeface="Lucida Sans Unicode" pitchFamily="34" charset="0"/>
                          <a:cs typeface="Arial" charset="0"/>
                        </a:rPr>
                        <a:t>STANOWISKO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1" i="0" u="none" strike="noStrike" cap="none" normalizeH="0" baseline="0" smtClean="0">
                          <a:ln>
                            <a:noFill/>
                          </a:ln>
                          <a:solidFill>
                            <a:srgbClr val="FFFFFF"/>
                          </a:solidFill>
                          <a:effectLst/>
                          <a:latin typeface="Lucida Sans Unicode" pitchFamily="34" charset="0"/>
                          <a:cs typeface="Arial" charset="0"/>
                        </a:rPr>
                        <a:t>ZAKRES ZADAŃ</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249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rgbClr val="000000"/>
                          </a:solidFill>
                          <a:effectLst/>
                          <a:latin typeface="Lucida Sans Unicode" pitchFamily="34" charset="0"/>
                          <a:cs typeface="Arial" charset="0"/>
                        </a:rPr>
                        <a:t>Nauczyciele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dirty="0" smtClean="0">
                          <a:ln>
                            <a:noFill/>
                          </a:ln>
                          <a:solidFill>
                            <a:srgbClr val="000000"/>
                          </a:solidFill>
                          <a:effectLst/>
                          <a:latin typeface="Lucida Sans Unicode" pitchFamily="34" charset="0"/>
                          <a:cs typeface="Arial" charset="0"/>
                        </a:rPr>
                        <a:t>przekazują wychowawcy i pedagogowi szkolnemu informacje o tym, że podejrzewają przemoc w rodzinie ucznia</a:t>
                      </a:r>
                      <a:endParaRPr kumimoji="0" lang="pl-PL" sz="18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dirty="0" smtClean="0">
                          <a:ln>
                            <a:noFill/>
                          </a:ln>
                          <a:solidFill>
                            <a:srgbClr val="000000"/>
                          </a:solidFill>
                          <a:effectLst/>
                          <a:latin typeface="Lucida Sans Unicode" pitchFamily="34" charset="0"/>
                          <a:cs typeface="Arial" charset="0"/>
                        </a:rPr>
                        <a:t>sporządzają notatkę służbową</a:t>
                      </a:r>
                      <a:endParaRPr kumimoji="0" lang="pl-PL" sz="18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dirty="0" smtClean="0">
                          <a:ln>
                            <a:noFill/>
                          </a:ln>
                          <a:solidFill>
                            <a:srgbClr val="000000"/>
                          </a:solidFill>
                          <a:effectLst/>
                          <a:latin typeface="Lucida Sans Unicode" pitchFamily="34" charset="0"/>
                          <a:cs typeface="Arial" charset="0"/>
                        </a:rPr>
                        <a:t>monitorują sytuację ucznia</a:t>
                      </a:r>
                      <a:endParaRPr kumimoji="0" lang="pl-PL" sz="18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dirty="0" smtClean="0">
                          <a:ln>
                            <a:noFill/>
                          </a:ln>
                          <a:solidFill>
                            <a:srgbClr val="000000"/>
                          </a:solidFill>
                          <a:effectLst/>
                          <a:latin typeface="Lucida Sans Unicode" pitchFamily="34" charset="0"/>
                          <a:cs typeface="Arial" charset="0"/>
                        </a:rPr>
                        <a:t>mogą być osobami, które uruchamiają procedurę „Niebieskie Karty” poprzez wypełnienie formularza „Niebieskiej Karty”</a:t>
                      </a:r>
                      <a:endParaRPr kumimoji="0" lang="pl-PL" sz="18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dirty="0" smtClean="0">
                          <a:ln>
                            <a:noFill/>
                          </a:ln>
                          <a:solidFill>
                            <a:srgbClr val="000000"/>
                          </a:solidFill>
                          <a:effectLst/>
                          <a:latin typeface="Lucida Sans Unicode" pitchFamily="34" charset="0"/>
                          <a:cs typeface="Arial" charset="0"/>
                        </a:rPr>
                        <a:t>dbają o realizację treści z zakresu bezpieczeństwa i profilaktyki w bieżącej pracy pedagogicznej z uczniami</a:t>
                      </a:r>
                      <a:endParaRPr kumimoji="0" lang="pl-PL" sz="18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dirty="0" smtClean="0">
                          <a:ln>
                            <a:noFill/>
                          </a:ln>
                          <a:solidFill>
                            <a:srgbClr val="000000"/>
                          </a:solidFill>
                          <a:effectLst/>
                          <a:latin typeface="Lucida Sans Unicode" pitchFamily="34" charset="0"/>
                          <a:cs typeface="Arial" charset="0"/>
                        </a:rPr>
                        <a:t>prowadzą psychoedukację rodziców</a:t>
                      </a:r>
                      <a:endParaRPr kumimoji="0" lang="pl-PL" sz="1000" b="0" i="0" u="none" strike="noStrike" cap="none" normalizeH="0" baseline="0" dirty="0" smtClean="0">
                        <a:ln>
                          <a:noFill/>
                        </a:ln>
                        <a:solidFill>
                          <a:srgbClr val="000000"/>
                        </a:solidFill>
                        <a:effectLst/>
                        <a:latin typeface="Lucida Sans Unicode"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Symbol zastępczy zawartości 3"/>
          <p:cNvGraphicFramePr>
            <a:graphicFrameLocks noGrp="1"/>
          </p:cNvGraphicFramePr>
          <p:nvPr>
            <p:extLst>
              <p:ext uri="{D42A27DB-BD31-4B8C-83A1-F6EECF244321}">
                <p14:modId xmlns:p14="http://schemas.microsoft.com/office/powerpoint/2010/main" val="3881178102"/>
              </p:ext>
            </p:extLst>
          </p:nvPr>
        </p:nvGraphicFramePr>
        <p:xfrm>
          <a:off x="611188" y="549275"/>
          <a:ext cx="8229600" cy="5688013"/>
        </p:xfrm>
        <a:graphic>
          <a:graphicData uri="http://schemas.openxmlformats.org/drawingml/2006/table">
            <a:tbl>
              <a:tblPr/>
              <a:tblGrid>
                <a:gridCol w="4114800"/>
                <a:gridCol w="4114800"/>
              </a:tblGrid>
              <a:tr h="717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1" i="0" u="none" strike="noStrike" cap="none" normalizeH="0" baseline="0" dirty="0" smtClean="0">
                          <a:ln>
                            <a:noFill/>
                          </a:ln>
                          <a:solidFill>
                            <a:srgbClr val="FFFFFF"/>
                          </a:solidFill>
                          <a:effectLst/>
                          <a:latin typeface="Lucida Sans Unicode" pitchFamily="34" charset="0"/>
                          <a:cs typeface="Arial" charset="0"/>
                        </a:rPr>
                        <a:t>STANOWISKO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1" i="0" u="none" strike="noStrike" cap="none" normalizeH="0" baseline="0" smtClean="0">
                          <a:ln>
                            <a:noFill/>
                          </a:ln>
                          <a:solidFill>
                            <a:srgbClr val="FFFFFF"/>
                          </a:solidFill>
                          <a:effectLst/>
                          <a:latin typeface="Lucida Sans Unicode" pitchFamily="34" charset="0"/>
                          <a:cs typeface="Arial" charset="0"/>
                        </a:rPr>
                        <a:t>ZAKRES ZADAŃ</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970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rgbClr val="000000"/>
                          </a:solidFill>
                          <a:effectLst/>
                          <a:latin typeface="Lucida Sans Unicode" pitchFamily="34" charset="0"/>
                          <a:cs typeface="Arial" charset="0"/>
                        </a:rPr>
                        <a:t>Niepedagogiczni pracownicy szkoły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dirty="0" smtClean="0">
                          <a:ln>
                            <a:noFill/>
                          </a:ln>
                          <a:solidFill>
                            <a:srgbClr val="000000"/>
                          </a:solidFill>
                          <a:effectLst/>
                          <a:latin typeface="Lucida Sans Unicode" pitchFamily="34" charset="0"/>
                          <a:cs typeface="Arial" charset="0"/>
                        </a:rPr>
                        <a:t>są uważni i wrażliwi na sytuację uczniów;</a:t>
                      </a:r>
                      <a:endParaRPr kumimoji="0" lang="pl-PL" sz="18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dirty="0" smtClean="0">
                          <a:ln>
                            <a:noFill/>
                          </a:ln>
                          <a:solidFill>
                            <a:srgbClr val="000000"/>
                          </a:solidFill>
                          <a:effectLst/>
                          <a:latin typeface="Lucida Sans Unicode" pitchFamily="34" charset="0"/>
                          <a:cs typeface="Arial" charset="0"/>
                        </a:rPr>
                        <a:t>reagują na objawy przemocy oraz niepokojące zachowania, których mogą być świadkami;</a:t>
                      </a:r>
                      <a:endParaRPr kumimoji="0" lang="pl-PL" sz="18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dirty="0" smtClean="0">
                          <a:ln>
                            <a:noFill/>
                          </a:ln>
                          <a:solidFill>
                            <a:srgbClr val="000000"/>
                          </a:solidFill>
                          <a:effectLst/>
                          <a:latin typeface="Lucida Sans Unicode" pitchFamily="34" charset="0"/>
                          <a:cs typeface="Arial" charset="0"/>
                        </a:rPr>
                        <a:t>zgłaszają obserwowane, niepokojące sygnały dyrekcji szkoły, pedagogowi szkolnemu lub wychowawcy</a:t>
                      </a:r>
                      <a:endParaRPr kumimoji="0" lang="pl-PL" sz="1000" b="0" i="0" u="none" strike="noStrike" cap="none" normalizeH="0" baseline="0" dirty="0" smtClean="0">
                        <a:ln>
                          <a:noFill/>
                        </a:ln>
                        <a:solidFill>
                          <a:srgbClr val="000000"/>
                        </a:solidFill>
                        <a:effectLst/>
                        <a:latin typeface="Lucida Sans Unicode"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3250" y="274638"/>
            <a:ext cx="8229600" cy="1143000"/>
          </a:xfrm>
        </p:spPr>
        <p:txBody>
          <a:bodyPr>
            <a:normAutofit fontScale="90000"/>
          </a:bodyPr>
          <a:lstStyle/>
          <a:p>
            <a:pPr eaLnBrk="1" fontAlgn="auto" hangingPunct="1">
              <a:spcAft>
                <a:spcPts val="0"/>
              </a:spcAft>
              <a:defRPr/>
            </a:pPr>
            <a:r>
              <a:rPr lang="pl-PL" dirty="0" smtClean="0">
                <a:effectLst/>
              </a:rPr>
              <a:t>Formy </a:t>
            </a:r>
            <a:r>
              <a:rPr lang="pl-PL" dirty="0">
                <a:effectLst/>
              </a:rPr>
              <a:t>i rodzaje przemocy w rodzinie</a:t>
            </a:r>
            <a:endParaRPr lang="pl-PL" dirty="0"/>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1500532017"/>
              </p:ext>
            </p:extLst>
          </p:nvPr>
        </p:nvGraphicFramePr>
        <p:xfrm>
          <a:off x="468313" y="1481138"/>
          <a:ext cx="8424862" cy="4972051"/>
        </p:xfrm>
        <a:graphic>
          <a:graphicData uri="http://schemas.openxmlformats.org/drawingml/2006/table">
            <a:tbl>
              <a:tblPr/>
              <a:tblGrid>
                <a:gridCol w="1871439"/>
                <a:gridCol w="6553423"/>
              </a:tblGrid>
              <a:tr h="336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smtClean="0">
                          <a:ln>
                            <a:noFill/>
                          </a:ln>
                          <a:solidFill>
                            <a:srgbClr val="000000"/>
                          </a:solidFill>
                          <a:effectLst/>
                          <a:latin typeface="Lucida Sans Unicode" pitchFamily="34" charset="0"/>
                          <a:cs typeface="Arial" charset="0"/>
                        </a:rPr>
                        <a:t>RODZAJE PRZEMOCY</a:t>
                      </a:r>
                      <a:endParaRPr kumimoji="0" lang="pl-PL" sz="1000" b="0" i="0" u="none" strike="noStrike" cap="none" normalizeH="0" baseline="0" smtClean="0">
                        <a:ln>
                          <a:noFill/>
                        </a:ln>
                        <a:solidFill>
                          <a:srgbClr val="000000"/>
                        </a:solidFill>
                        <a:effectLst/>
                        <a:latin typeface="Times New Roman" pitchFamily="18" charset="0"/>
                        <a:cs typeface="Times New Roman" pitchFamily="18" charset="0"/>
                      </a:endParaRPr>
                    </a:p>
                  </a:txBody>
                  <a:tcPr marL="80705" marR="80705" marT="80705" marB="807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smtClean="0">
                          <a:ln>
                            <a:noFill/>
                          </a:ln>
                          <a:solidFill>
                            <a:srgbClr val="000000"/>
                          </a:solidFill>
                          <a:effectLst/>
                          <a:latin typeface="Lucida Sans Unicode" pitchFamily="34" charset="0"/>
                          <a:cs typeface="Arial" charset="0"/>
                        </a:rPr>
                        <a:t>KATALOG ZACHOWAŃ</a:t>
                      </a:r>
                      <a:endParaRPr kumimoji="0" lang="pl-PL" sz="1000" b="0" i="0" u="none" strike="noStrike" cap="none" normalizeH="0" baseline="0" smtClean="0">
                        <a:ln>
                          <a:noFill/>
                        </a:ln>
                        <a:solidFill>
                          <a:srgbClr val="000000"/>
                        </a:solidFill>
                        <a:effectLst/>
                        <a:latin typeface="Times New Roman" pitchFamily="18" charset="0"/>
                        <a:cs typeface="Times New Roman" pitchFamily="18" charset="0"/>
                      </a:endParaRPr>
                    </a:p>
                  </a:txBody>
                  <a:tcPr marL="80705" marR="80705" marT="80705" marB="807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1330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smtClean="0">
                          <a:ln>
                            <a:noFill/>
                          </a:ln>
                          <a:solidFill>
                            <a:srgbClr val="000000"/>
                          </a:solidFill>
                          <a:effectLst/>
                          <a:latin typeface="Lucida Sans Unicode" pitchFamily="34" charset="0"/>
                          <a:cs typeface="Arial" charset="0"/>
                        </a:rPr>
                        <a:t>PRZEMOC FIZYCZNA</a:t>
                      </a:r>
                      <a:endParaRPr kumimoji="0" lang="pl-PL" sz="1000" b="0" i="0" u="none" strike="noStrike" cap="none" normalizeH="0" baseline="0" smtClean="0">
                        <a:ln>
                          <a:noFill/>
                        </a:ln>
                        <a:solidFill>
                          <a:srgbClr val="000000"/>
                        </a:solidFill>
                        <a:effectLst/>
                        <a:latin typeface="Times New Roman" pitchFamily="18" charset="0"/>
                        <a:cs typeface="Times New Roman" pitchFamily="18" charset="0"/>
                      </a:endParaRPr>
                    </a:p>
                  </a:txBody>
                  <a:tcPr marL="80705" marR="80705" marT="80705" marB="807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dirty="0" smtClean="0">
                          <a:ln>
                            <a:noFill/>
                          </a:ln>
                          <a:solidFill>
                            <a:srgbClr val="000000"/>
                          </a:solidFill>
                          <a:effectLst/>
                          <a:latin typeface="Lucida Sans Unicode" pitchFamily="34" charset="0"/>
                          <a:cs typeface="Arial" charset="0"/>
                        </a:rPr>
                        <a:t>popychanie, odpychanie, obezwładnianie, przytrzymywanie, policzkowanie, szczypanie, kopanie, duszenie, bicie otwartą ręką i pięściami, bicie przedmiotami, ciskanie w kogoś przedmiotami, parzenie, polewanie substancjami żrącymi, użycie broni, porzucanie w niebezpiecznej okolicy, nieudzielanie koniecznej pomocy itp. </a:t>
                      </a:r>
                      <a:endParaRPr kumimoji="0" lang="pl-PL"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80705" marR="80705" marT="80705" marB="807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1638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smtClean="0">
                          <a:ln>
                            <a:noFill/>
                          </a:ln>
                          <a:solidFill>
                            <a:srgbClr val="000000"/>
                          </a:solidFill>
                          <a:effectLst/>
                          <a:latin typeface="Lucida Sans Unicode" pitchFamily="34" charset="0"/>
                          <a:cs typeface="Arial" charset="0"/>
                        </a:rPr>
                        <a:t>PRZEMOC PSYCHICZNA</a:t>
                      </a:r>
                      <a:endParaRPr kumimoji="0" lang="pl-PL" sz="1000" b="0" i="0" u="none" strike="noStrike" cap="none" normalizeH="0" baseline="0" smtClean="0">
                        <a:ln>
                          <a:noFill/>
                        </a:ln>
                        <a:solidFill>
                          <a:srgbClr val="000000"/>
                        </a:solidFill>
                        <a:effectLst/>
                        <a:latin typeface="Times New Roman" pitchFamily="18" charset="0"/>
                        <a:cs typeface="Times New Roman" pitchFamily="18" charset="0"/>
                      </a:endParaRPr>
                    </a:p>
                  </a:txBody>
                  <a:tcPr marL="80705" marR="80705" marT="80705" marB="807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dirty="0" smtClean="0">
                          <a:ln>
                            <a:noFill/>
                          </a:ln>
                          <a:solidFill>
                            <a:srgbClr val="000000"/>
                          </a:solidFill>
                          <a:effectLst/>
                          <a:latin typeface="Lucida Sans Unicode" pitchFamily="34" charset="0"/>
                          <a:cs typeface="Arial" charset="0"/>
                        </a:rPr>
                        <a:t>wyśmiewanie poglądów, religii, pochodzenia, narzucanie własnych poglądów, karanie przez odmowę uczuć, zainteresowania, szacunku, stała krytyka, wmawianie choroby psychicznej, izolacja społeczna (kontrolowanie i ograniczanie kontaktów z innymi osobami), domaganie się posłuszeństwa, ograniczanie snu i pożywienia, degradacja werbalna (wyzywanie, poniżanie, upokarzanie, zawstydzanie), stosowanie gróźb itp. </a:t>
                      </a:r>
                      <a:endParaRPr kumimoji="0" lang="pl-PL"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80705" marR="80705" marT="80705" marB="807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998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smtClean="0">
                          <a:ln>
                            <a:noFill/>
                          </a:ln>
                          <a:solidFill>
                            <a:srgbClr val="000000"/>
                          </a:solidFill>
                          <a:effectLst/>
                          <a:latin typeface="Lucida Sans Unicode" pitchFamily="34" charset="0"/>
                          <a:cs typeface="Arial" charset="0"/>
                        </a:rPr>
                        <a:t>PRZEMOC SEKSUALNA</a:t>
                      </a:r>
                      <a:endParaRPr kumimoji="0" lang="pl-PL" sz="1000" b="0" i="0" u="none" strike="noStrike" cap="none" normalizeH="0" baseline="0" smtClean="0">
                        <a:ln>
                          <a:noFill/>
                        </a:ln>
                        <a:solidFill>
                          <a:srgbClr val="000000"/>
                        </a:solidFill>
                        <a:effectLst/>
                        <a:latin typeface="Times New Roman" pitchFamily="18" charset="0"/>
                        <a:cs typeface="Times New Roman" pitchFamily="18" charset="0"/>
                      </a:endParaRPr>
                    </a:p>
                  </a:txBody>
                  <a:tcPr marL="80705" marR="80705" marT="80705" marB="807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dirty="0" smtClean="0">
                          <a:ln>
                            <a:noFill/>
                          </a:ln>
                          <a:solidFill>
                            <a:srgbClr val="000000"/>
                          </a:solidFill>
                          <a:effectLst/>
                          <a:latin typeface="Lucida Sans Unicode" pitchFamily="34" charset="0"/>
                          <a:cs typeface="Arial" charset="0"/>
                        </a:rPr>
                        <a:t>wymuszanie pożycia seksualnego, wymuszanie nieakceptowanych pieszczot i praktyk seksualnych, wymuszanie seksu z osobami trzecimi, sadystyczne formy współżycia seksualnego, demonstrowanie zazdrości, krytyka </a:t>
                      </a:r>
                      <a:r>
                        <a:rPr kumimoji="0" lang="pl-PL" sz="1000" b="0" i="0" u="none" strike="noStrike" cap="none" normalizeH="0" baseline="0" dirty="0" err="1" smtClean="0">
                          <a:ln>
                            <a:noFill/>
                          </a:ln>
                          <a:solidFill>
                            <a:srgbClr val="000000"/>
                          </a:solidFill>
                          <a:effectLst/>
                          <a:latin typeface="Lucida Sans Unicode" pitchFamily="34" charset="0"/>
                          <a:cs typeface="Arial" charset="0"/>
                        </a:rPr>
                        <a:t>zachowań</a:t>
                      </a:r>
                      <a:r>
                        <a:rPr kumimoji="0" lang="pl-PL" sz="1000" b="0" i="0" u="none" strike="noStrike" cap="none" normalizeH="0" baseline="0" dirty="0" smtClean="0">
                          <a:ln>
                            <a:noFill/>
                          </a:ln>
                          <a:solidFill>
                            <a:srgbClr val="000000"/>
                          </a:solidFill>
                          <a:effectLst/>
                          <a:latin typeface="Lucida Sans Unicode" pitchFamily="34" charset="0"/>
                          <a:cs typeface="Arial" charset="0"/>
                        </a:rPr>
                        <a:t> seksualnych kobiety itp. </a:t>
                      </a:r>
                      <a:endParaRPr kumimoji="0" lang="pl-PL"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80705" marR="80705" marT="80705" marB="807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668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smtClean="0">
                          <a:ln>
                            <a:noFill/>
                          </a:ln>
                          <a:solidFill>
                            <a:srgbClr val="000000"/>
                          </a:solidFill>
                          <a:effectLst/>
                          <a:latin typeface="Lucida Sans Unicode" pitchFamily="34" charset="0"/>
                          <a:cs typeface="Arial" charset="0"/>
                        </a:rPr>
                        <a:t>PRZEMOC EKONOMICZNA</a:t>
                      </a:r>
                      <a:endParaRPr kumimoji="0" lang="pl-PL" sz="1000" b="0" i="0" u="none" strike="noStrike" cap="none" normalizeH="0" baseline="0" smtClean="0">
                        <a:ln>
                          <a:noFill/>
                        </a:ln>
                        <a:solidFill>
                          <a:srgbClr val="000000"/>
                        </a:solidFill>
                        <a:effectLst/>
                        <a:latin typeface="Times New Roman" pitchFamily="18" charset="0"/>
                        <a:cs typeface="Times New Roman" pitchFamily="18" charset="0"/>
                      </a:endParaRPr>
                    </a:p>
                  </a:txBody>
                  <a:tcPr marL="80705" marR="80705" marT="80705" marB="807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dirty="0" smtClean="0">
                          <a:ln>
                            <a:noFill/>
                          </a:ln>
                          <a:solidFill>
                            <a:srgbClr val="000000"/>
                          </a:solidFill>
                          <a:effectLst/>
                          <a:latin typeface="Lucida Sans Unicode" pitchFamily="34" charset="0"/>
                          <a:cs typeface="Arial" charset="0"/>
                        </a:rPr>
                        <a:t>odbieranie zarobionych pieniędzy, uniemożliwianie podjęcia pracy zarobkowej, niezaspokajanie podstawowych, materialnych potrzeb rodziny itp. </a:t>
                      </a:r>
                      <a:endParaRPr kumimoji="0" lang="pl-PL"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80705" marR="80705" marT="80705" marB="807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nvPr>
        </p:nvGraphicFramePr>
        <p:xfrm>
          <a:off x="323850" y="549275"/>
          <a:ext cx="8208912" cy="5976664"/>
        </p:xfrm>
        <a:graphic>
          <a:graphicData uri="http://schemas.openxmlformats.org/drawingml/2006/table">
            <a:tbl>
              <a:tblPr firstRow="1" firstCol="1" lastRow="1" lastCol="1" bandRow="1" bandCol="1">
                <a:tableStyleId>{5C22544A-7EE6-4342-B048-85BDC9FD1C3A}</a:tableStyleId>
              </a:tblPr>
              <a:tblGrid>
                <a:gridCol w="3257887"/>
                <a:gridCol w="1981169"/>
                <a:gridCol w="2969856"/>
              </a:tblGrid>
              <a:tr h="322224">
                <a:tc>
                  <a:txBody>
                    <a:bodyPr/>
                    <a:lstStyle/>
                    <a:p>
                      <a:pPr algn="ctr">
                        <a:lnSpc>
                          <a:spcPct val="150000"/>
                        </a:lnSpc>
                        <a:spcAft>
                          <a:spcPts val="0"/>
                        </a:spcAft>
                      </a:pPr>
                      <a:r>
                        <a:rPr lang="pl-PL" sz="900" dirty="0">
                          <a:effectLst/>
                        </a:rPr>
                        <a:t>DANE Z WYWIADU</a:t>
                      </a:r>
                      <a:endParaRPr lang="pl-PL" sz="900" dirty="0">
                        <a:effectLst/>
                        <a:latin typeface="Times New Roman"/>
                        <a:ea typeface="Times New Roman"/>
                      </a:endParaRPr>
                    </a:p>
                  </a:txBody>
                  <a:tcPr marL="49529" marR="49529" marT="0" marB="0" anchor="ctr"/>
                </a:tc>
                <a:tc>
                  <a:txBody>
                    <a:bodyPr/>
                    <a:lstStyle/>
                    <a:p>
                      <a:pPr algn="ctr">
                        <a:lnSpc>
                          <a:spcPct val="150000"/>
                        </a:lnSpc>
                        <a:spcAft>
                          <a:spcPts val="0"/>
                        </a:spcAft>
                      </a:pPr>
                      <a:r>
                        <a:rPr lang="pl-PL" sz="900" dirty="0">
                          <a:effectLst/>
                        </a:rPr>
                        <a:t>OBJAWY SOMATYCZNE</a:t>
                      </a:r>
                      <a:endParaRPr lang="pl-PL" sz="900" dirty="0">
                        <a:effectLst/>
                        <a:latin typeface="Times New Roman"/>
                        <a:ea typeface="Times New Roman"/>
                      </a:endParaRPr>
                    </a:p>
                  </a:txBody>
                  <a:tcPr marL="49529" marR="49529" marT="0" marB="0" anchor="ctr"/>
                </a:tc>
                <a:tc>
                  <a:txBody>
                    <a:bodyPr/>
                    <a:lstStyle/>
                    <a:p>
                      <a:pPr algn="ctr">
                        <a:lnSpc>
                          <a:spcPct val="150000"/>
                        </a:lnSpc>
                        <a:spcAft>
                          <a:spcPts val="0"/>
                        </a:spcAft>
                      </a:pPr>
                      <a:r>
                        <a:rPr lang="pl-PL" sz="900">
                          <a:effectLst/>
                        </a:rPr>
                        <a:t>ZACHOWANIE</a:t>
                      </a:r>
                      <a:endParaRPr lang="pl-PL" sz="900">
                        <a:effectLst/>
                        <a:latin typeface="Times New Roman"/>
                        <a:ea typeface="Times New Roman"/>
                      </a:endParaRPr>
                    </a:p>
                  </a:txBody>
                  <a:tcPr marL="49529" marR="49529" marT="0" marB="0" anchor="ctr"/>
                </a:tc>
              </a:tr>
              <a:tr h="5654440">
                <a:tc>
                  <a:txBody>
                    <a:bodyPr/>
                    <a:lstStyle/>
                    <a:p>
                      <a:pPr marL="342900" lvl="0" indent="-342900">
                        <a:spcAft>
                          <a:spcPts val="0"/>
                        </a:spcAft>
                        <a:buFont typeface="Symbol"/>
                        <a:buChar char=""/>
                        <a:tabLst>
                          <a:tab pos="457200" algn="l"/>
                        </a:tabLst>
                      </a:pPr>
                      <a:endParaRPr lang="pl-PL" sz="900" dirty="0" smtClean="0">
                        <a:effectLst/>
                      </a:endParaRPr>
                    </a:p>
                    <a:p>
                      <a:pPr marL="342900" lvl="0" indent="-342900">
                        <a:spcAft>
                          <a:spcPts val="0"/>
                        </a:spcAft>
                        <a:buFont typeface="Symbol"/>
                        <a:buChar char=""/>
                        <a:tabLst>
                          <a:tab pos="457200" algn="l"/>
                        </a:tabLst>
                      </a:pPr>
                      <a:r>
                        <a:rPr lang="pl-PL" sz="900" dirty="0" smtClean="0">
                          <a:effectLst/>
                        </a:rPr>
                        <a:t>opóźnienie </a:t>
                      </a:r>
                      <a:r>
                        <a:rPr lang="pl-PL" sz="900" dirty="0">
                          <a:effectLst/>
                        </a:rPr>
                        <a:t>w udzieleniu pomocy </a:t>
                      </a:r>
                      <a:br>
                        <a:rPr lang="pl-PL" sz="900" dirty="0">
                          <a:effectLst/>
                        </a:rPr>
                      </a:br>
                      <a:r>
                        <a:rPr lang="pl-PL" sz="900" dirty="0">
                          <a:effectLst/>
                        </a:rPr>
                        <a:t>w następstwie urazu</a:t>
                      </a:r>
                    </a:p>
                    <a:p>
                      <a:pPr marL="342900" lvl="0" indent="-342900">
                        <a:spcAft>
                          <a:spcPts val="0"/>
                        </a:spcAft>
                        <a:buFont typeface="Symbol"/>
                        <a:buChar char=""/>
                        <a:tabLst>
                          <a:tab pos="457200" algn="l"/>
                        </a:tabLst>
                      </a:pPr>
                      <a:r>
                        <a:rPr lang="pl-PL" sz="900" dirty="0">
                          <a:effectLst/>
                        </a:rPr>
                        <a:t>brak świadków urazu</a:t>
                      </a:r>
                    </a:p>
                    <a:p>
                      <a:pPr marL="342900" lvl="0" indent="-342900">
                        <a:spcAft>
                          <a:spcPts val="0"/>
                        </a:spcAft>
                        <a:buFont typeface="Symbol"/>
                        <a:buChar char=""/>
                        <a:tabLst>
                          <a:tab pos="457200" algn="l"/>
                        </a:tabLst>
                      </a:pPr>
                      <a:r>
                        <a:rPr lang="pl-PL" sz="900" dirty="0">
                          <a:effectLst/>
                        </a:rPr>
                        <a:t>niezgodność w opisie przebiegu wypadku w relacjach dziecka </a:t>
                      </a:r>
                      <a:br>
                        <a:rPr lang="pl-PL" sz="900" dirty="0">
                          <a:effectLst/>
                        </a:rPr>
                      </a:br>
                      <a:r>
                        <a:rPr lang="pl-PL" sz="900" dirty="0">
                          <a:effectLst/>
                        </a:rPr>
                        <a:t>i rodziców</a:t>
                      </a:r>
                    </a:p>
                    <a:p>
                      <a:pPr marL="342900" lvl="0" indent="-342900">
                        <a:spcAft>
                          <a:spcPts val="0"/>
                        </a:spcAft>
                        <a:buFont typeface="Symbol"/>
                        <a:buChar char=""/>
                        <a:tabLst>
                          <a:tab pos="457200" algn="l"/>
                        </a:tabLst>
                      </a:pPr>
                      <a:r>
                        <a:rPr lang="pl-PL" sz="900" dirty="0">
                          <a:effectLst/>
                        </a:rPr>
                        <a:t>w wywiadzie podobne „wypadki”</a:t>
                      </a:r>
                    </a:p>
                    <a:p>
                      <a:pPr marL="342900" lvl="0" indent="-342900">
                        <a:spcAft>
                          <a:spcPts val="0"/>
                        </a:spcAft>
                        <a:buFont typeface="Symbol"/>
                        <a:buChar char=""/>
                        <a:tabLst>
                          <a:tab pos="457200" algn="l"/>
                        </a:tabLst>
                      </a:pPr>
                      <a:r>
                        <a:rPr lang="pl-PL" sz="900" dirty="0">
                          <a:effectLst/>
                        </a:rPr>
                        <a:t>brak zainteresowania rodziców dzieckiem</a:t>
                      </a:r>
                    </a:p>
                    <a:p>
                      <a:pPr marL="342900" lvl="0" indent="-342900">
                        <a:spcAft>
                          <a:spcPts val="0"/>
                        </a:spcAft>
                        <a:buFont typeface="Symbol"/>
                        <a:buChar char=""/>
                        <a:tabLst>
                          <a:tab pos="457200" algn="l"/>
                        </a:tabLst>
                      </a:pPr>
                      <a:r>
                        <a:rPr lang="pl-PL" sz="900" dirty="0">
                          <a:effectLst/>
                        </a:rPr>
                        <a:t>postrzeganie dziecka przez rodziców jako upośledzonego fizycznie, umysłowo lub jako mającego inne defekty</a:t>
                      </a:r>
                    </a:p>
                    <a:p>
                      <a:pPr marL="342900" lvl="0" indent="-342900">
                        <a:spcAft>
                          <a:spcPts val="0"/>
                        </a:spcAft>
                        <a:buFont typeface="Symbol"/>
                        <a:buChar char=""/>
                        <a:tabLst>
                          <a:tab pos="457200" algn="l"/>
                        </a:tabLst>
                      </a:pPr>
                      <a:r>
                        <a:rPr lang="pl-PL" sz="900" dirty="0">
                          <a:effectLst/>
                        </a:rPr>
                        <a:t>niewyjaśniona absencja szkolna</a:t>
                      </a:r>
                    </a:p>
                    <a:p>
                      <a:pPr marL="342900" lvl="0" indent="-342900">
                        <a:spcAft>
                          <a:spcPts val="0"/>
                        </a:spcAft>
                        <a:buFont typeface="Symbol"/>
                        <a:buChar char=""/>
                        <a:tabLst>
                          <a:tab pos="457200" algn="l"/>
                        </a:tabLst>
                      </a:pPr>
                      <a:r>
                        <a:rPr lang="pl-PL" sz="900" dirty="0">
                          <a:effectLst/>
                        </a:rPr>
                        <a:t>występowanie licznych </a:t>
                      </a:r>
                      <a:br>
                        <a:rPr lang="pl-PL" sz="900" dirty="0">
                          <a:effectLst/>
                        </a:rPr>
                      </a:br>
                      <a:r>
                        <a:rPr lang="pl-PL" sz="900" dirty="0">
                          <a:effectLst/>
                        </a:rPr>
                        <a:t>i przewlekłych sytuacji </a:t>
                      </a:r>
                      <a:r>
                        <a:rPr lang="pl-PL" sz="900" dirty="0" err="1">
                          <a:effectLst/>
                        </a:rPr>
                        <a:t>stresorodnych</a:t>
                      </a:r>
                      <a:r>
                        <a:rPr lang="pl-PL" sz="900" dirty="0">
                          <a:effectLst/>
                        </a:rPr>
                        <a:t> w rodzinie</a:t>
                      </a:r>
                    </a:p>
                    <a:p>
                      <a:pPr marL="342900" lvl="0" indent="-342900">
                        <a:spcAft>
                          <a:spcPts val="0"/>
                        </a:spcAft>
                        <a:buFont typeface="Symbol"/>
                        <a:buChar char=""/>
                        <a:tabLst>
                          <a:tab pos="457200" algn="l"/>
                        </a:tabLst>
                      </a:pPr>
                      <a:r>
                        <a:rPr lang="pl-PL" sz="900" dirty="0">
                          <a:effectLst/>
                        </a:rPr>
                        <a:t>brak wsparcia ze strony rodziny</a:t>
                      </a:r>
                    </a:p>
                    <a:p>
                      <a:pPr marL="342900" lvl="0" indent="-342900">
                        <a:spcAft>
                          <a:spcPts val="0"/>
                        </a:spcAft>
                        <a:buFont typeface="Symbol"/>
                        <a:buChar char=""/>
                        <a:tabLst>
                          <a:tab pos="457200" algn="l"/>
                        </a:tabLst>
                      </a:pPr>
                      <a:r>
                        <a:rPr lang="pl-PL" sz="900" dirty="0">
                          <a:effectLst/>
                        </a:rPr>
                        <a:t>rodzice okazują brak zaufania</a:t>
                      </a:r>
                      <a:endParaRPr lang="pl-PL" sz="900" dirty="0">
                        <a:effectLst/>
                        <a:latin typeface="Times New Roman"/>
                        <a:ea typeface="Times New Roman"/>
                      </a:endParaRPr>
                    </a:p>
                  </a:txBody>
                  <a:tcPr marL="49529" marR="49529" marT="0" marB="0"/>
                </a:tc>
                <a:tc>
                  <a:txBody>
                    <a:bodyPr/>
                    <a:lstStyle/>
                    <a:p>
                      <a:pPr marL="342900" lvl="0" indent="-342900">
                        <a:spcAft>
                          <a:spcPts val="0"/>
                        </a:spcAft>
                        <a:buFont typeface="Symbol"/>
                        <a:buChar char=""/>
                        <a:tabLst>
                          <a:tab pos="457200" algn="l"/>
                        </a:tabLst>
                      </a:pPr>
                      <a:endParaRPr lang="pl-PL" sz="900" dirty="0" smtClean="0">
                        <a:effectLst/>
                      </a:endParaRPr>
                    </a:p>
                    <a:p>
                      <a:pPr marL="342900" lvl="0" indent="-342900">
                        <a:spcAft>
                          <a:spcPts val="0"/>
                        </a:spcAft>
                        <a:buFont typeface="Symbol"/>
                        <a:buChar char=""/>
                        <a:tabLst>
                          <a:tab pos="457200" algn="l"/>
                        </a:tabLst>
                      </a:pPr>
                      <a:r>
                        <a:rPr lang="pl-PL" sz="900" dirty="0" smtClean="0">
                          <a:effectLst/>
                        </a:rPr>
                        <a:t>objawy </a:t>
                      </a:r>
                      <a:r>
                        <a:rPr lang="pl-PL" sz="900" dirty="0">
                          <a:effectLst/>
                        </a:rPr>
                        <a:t>urazów tkanek miękkich na twarzy, policzkach, pośladkach, wargach, karku, udach, tułowiu</a:t>
                      </a:r>
                    </a:p>
                    <a:p>
                      <a:pPr marL="342900" lvl="0" indent="-342900">
                        <a:spcAft>
                          <a:spcPts val="0"/>
                        </a:spcAft>
                        <a:buFont typeface="Symbol"/>
                        <a:buChar char=""/>
                        <a:tabLst>
                          <a:tab pos="457200" algn="l"/>
                        </a:tabLst>
                      </a:pPr>
                      <a:r>
                        <a:rPr lang="pl-PL" sz="900" dirty="0">
                          <a:effectLst/>
                        </a:rPr>
                        <a:t>liczne uszkodzenia skóry </a:t>
                      </a:r>
                      <a:br>
                        <a:rPr lang="pl-PL" sz="900" dirty="0">
                          <a:effectLst/>
                        </a:rPr>
                      </a:br>
                      <a:r>
                        <a:rPr lang="pl-PL" sz="900" dirty="0">
                          <a:effectLst/>
                        </a:rPr>
                        <a:t>o charakterystycznym kształcie i układzie </a:t>
                      </a:r>
                      <a:br>
                        <a:rPr lang="pl-PL" sz="900" dirty="0">
                          <a:effectLst/>
                        </a:rPr>
                      </a:br>
                      <a:r>
                        <a:rPr lang="pl-PL" sz="900" dirty="0">
                          <a:effectLst/>
                        </a:rPr>
                        <a:t>w zależności od rodzaju urazu</a:t>
                      </a:r>
                    </a:p>
                    <a:p>
                      <a:pPr marL="342900" lvl="0" indent="-342900">
                        <a:spcAft>
                          <a:spcPts val="0"/>
                        </a:spcAft>
                        <a:buFont typeface="Symbol"/>
                        <a:buChar char=""/>
                        <a:tabLst>
                          <a:tab pos="457200" algn="l"/>
                        </a:tabLst>
                      </a:pPr>
                      <a:r>
                        <a:rPr lang="pl-PL" sz="900" dirty="0">
                          <a:effectLst/>
                        </a:rPr>
                        <a:t>wygląd uszkodzeń nieadekwatny do opisywanego wypadku (rodzaju) urazu</a:t>
                      </a:r>
                    </a:p>
                    <a:p>
                      <a:pPr marL="342900" lvl="0" indent="-342900">
                        <a:spcAft>
                          <a:spcPts val="0"/>
                        </a:spcAft>
                        <a:buFont typeface="Symbol"/>
                        <a:buChar char=""/>
                        <a:tabLst>
                          <a:tab pos="457200" algn="l"/>
                        </a:tabLst>
                      </a:pPr>
                      <a:r>
                        <a:rPr lang="pl-PL" sz="900" dirty="0">
                          <a:effectLst/>
                        </a:rPr>
                        <a:t>siniaki, pręgi po uderzeniach w różnych stadiach gojenia się</a:t>
                      </a:r>
                    </a:p>
                    <a:p>
                      <a:pPr marL="342900" lvl="0" indent="-342900">
                        <a:spcAft>
                          <a:spcPts val="0"/>
                        </a:spcAft>
                        <a:buFont typeface="Symbol"/>
                        <a:buChar char=""/>
                        <a:tabLst>
                          <a:tab pos="457200" algn="l"/>
                        </a:tabLst>
                      </a:pPr>
                      <a:r>
                        <a:rPr lang="pl-PL" sz="900" dirty="0">
                          <a:effectLst/>
                        </a:rPr>
                        <a:t>ślady po oparzeniach na stopach, dłoniach, na karku, pośladkach, okolicy narządów płciowych, symetrycznie i z ostro ograniczonym brzegiem</a:t>
                      </a:r>
                    </a:p>
                    <a:p>
                      <a:pPr marL="342900" lvl="0" indent="-342900">
                        <a:spcAft>
                          <a:spcPts val="0"/>
                        </a:spcAft>
                        <a:buFont typeface="Symbol"/>
                        <a:buChar char=""/>
                        <a:tabLst>
                          <a:tab pos="457200" algn="l"/>
                        </a:tabLst>
                      </a:pPr>
                      <a:r>
                        <a:rPr lang="pl-PL" sz="900" dirty="0">
                          <a:effectLst/>
                        </a:rPr>
                        <a:t>złamania, skręcenia niezgodne </a:t>
                      </a:r>
                      <a:br>
                        <a:rPr lang="pl-PL" sz="900" dirty="0">
                          <a:effectLst/>
                        </a:rPr>
                      </a:br>
                      <a:r>
                        <a:rPr lang="pl-PL" sz="900" dirty="0">
                          <a:effectLst/>
                        </a:rPr>
                        <a:t>z opisywanym wypadkiem (urazem)</a:t>
                      </a:r>
                    </a:p>
                    <a:p>
                      <a:pPr marL="342900" lvl="0" indent="-342900">
                        <a:spcAft>
                          <a:spcPts val="0"/>
                        </a:spcAft>
                        <a:buFont typeface="Symbol"/>
                        <a:buChar char=""/>
                        <a:tabLst>
                          <a:tab pos="457200" algn="l"/>
                        </a:tabLst>
                      </a:pPr>
                      <a:r>
                        <a:rPr lang="pl-PL" sz="900" dirty="0">
                          <a:effectLst/>
                        </a:rPr>
                        <a:t>skaleczenia ust, warg, dziąseł, oczu</a:t>
                      </a:r>
                    </a:p>
                    <a:p>
                      <a:pPr marL="342900" lvl="0" indent="-342900">
                        <a:spcAft>
                          <a:spcPts val="0"/>
                        </a:spcAft>
                        <a:buFont typeface="Symbol"/>
                        <a:buChar char=""/>
                        <a:tabLst>
                          <a:tab pos="457200" algn="l"/>
                        </a:tabLst>
                      </a:pPr>
                      <a:r>
                        <a:rPr lang="pl-PL" sz="900" dirty="0">
                          <a:effectLst/>
                        </a:rPr>
                        <a:t>wyłysienie plackowate skóry (ślady po wyrwanych włosach)</a:t>
                      </a:r>
                    </a:p>
                    <a:p>
                      <a:pPr marL="342900" lvl="0" indent="-342900">
                        <a:spcAft>
                          <a:spcPts val="0"/>
                        </a:spcAft>
                        <a:buFont typeface="Symbol"/>
                        <a:buChar char=""/>
                        <a:tabLst>
                          <a:tab pos="457200" algn="l"/>
                        </a:tabLst>
                      </a:pPr>
                      <a:r>
                        <a:rPr lang="pl-PL" sz="900" dirty="0">
                          <a:effectLst/>
                        </a:rPr>
                        <a:t>obrzęki okolicy brzucha, wymioty</a:t>
                      </a:r>
                    </a:p>
                    <a:p>
                      <a:pPr marL="342900" lvl="0" indent="-342900">
                        <a:spcAft>
                          <a:spcPts val="0"/>
                        </a:spcAft>
                        <a:buFont typeface="Symbol"/>
                        <a:buChar char=""/>
                        <a:tabLst>
                          <a:tab pos="457200" algn="l"/>
                        </a:tabLst>
                      </a:pPr>
                      <a:r>
                        <a:rPr lang="pl-PL" sz="900" dirty="0">
                          <a:effectLst/>
                        </a:rPr>
                        <a:t>ślady uderzeń wskazujące na bicie przez dorosłych</a:t>
                      </a:r>
                    </a:p>
                    <a:p>
                      <a:pPr marL="342900" lvl="0" indent="-342900">
                        <a:spcAft>
                          <a:spcPts val="0"/>
                        </a:spcAft>
                        <a:buFont typeface="Symbol"/>
                        <a:buChar char=""/>
                        <a:tabLst>
                          <a:tab pos="457200" algn="l"/>
                        </a:tabLst>
                      </a:pPr>
                      <a:r>
                        <a:rPr lang="pl-PL" sz="900" dirty="0">
                          <a:effectLst/>
                        </a:rPr>
                        <a:t>widoczne uszkodzenia skóry po weekendach i nieobecnościach w szkole</a:t>
                      </a:r>
                    </a:p>
                    <a:p>
                      <a:pPr marL="342900" lvl="0" indent="-342900">
                        <a:spcAft>
                          <a:spcPts val="0"/>
                        </a:spcAft>
                        <a:buFont typeface="Symbol"/>
                        <a:buChar char=""/>
                        <a:tabLst>
                          <a:tab pos="457200" algn="l"/>
                        </a:tabLst>
                      </a:pPr>
                      <a:r>
                        <a:rPr lang="pl-PL" sz="900" dirty="0">
                          <a:effectLst/>
                        </a:rPr>
                        <a:t>ślady uderzeń sznurkiem</a:t>
                      </a:r>
                      <a:endParaRPr lang="pl-PL" sz="900" dirty="0">
                        <a:effectLst/>
                        <a:latin typeface="Times New Roman"/>
                        <a:ea typeface="Times New Roman"/>
                      </a:endParaRPr>
                    </a:p>
                  </a:txBody>
                  <a:tcPr marL="49529" marR="49529" marT="0" marB="0"/>
                </a:tc>
                <a:tc>
                  <a:txBody>
                    <a:bodyPr/>
                    <a:lstStyle/>
                    <a:p>
                      <a:pPr marL="342900" lvl="0" indent="-342900">
                        <a:spcAft>
                          <a:spcPts val="0"/>
                        </a:spcAft>
                        <a:buFont typeface="Symbol"/>
                        <a:buChar char=""/>
                        <a:tabLst>
                          <a:tab pos="457200" algn="l"/>
                        </a:tabLst>
                      </a:pPr>
                      <a:endParaRPr lang="pl-PL" sz="900" dirty="0" smtClean="0">
                        <a:effectLst/>
                      </a:endParaRPr>
                    </a:p>
                    <a:p>
                      <a:pPr marL="342900" lvl="0" indent="-342900">
                        <a:spcAft>
                          <a:spcPts val="0"/>
                        </a:spcAft>
                        <a:buFont typeface="Symbol"/>
                        <a:buChar char=""/>
                        <a:tabLst>
                          <a:tab pos="457200" algn="l"/>
                        </a:tabLst>
                      </a:pPr>
                      <a:r>
                        <a:rPr lang="pl-PL" sz="900" dirty="0" smtClean="0">
                          <a:effectLst/>
                        </a:rPr>
                        <a:t>unikanie </a:t>
                      </a:r>
                      <a:r>
                        <a:rPr lang="pl-PL" sz="900" dirty="0">
                          <a:effectLst/>
                        </a:rPr>
                        <a:t>fizycznych kontaktów z dorosłymi</a:t>
                      </a:r>
                    </a:p>
                    <a:p>
                      <a:pPr marL="342900" lvl="0" indent="-342900">
                        <a:spcAft>
                          <a:spcPts val="0"/>
                        </a:spcAft>
                        <a:buFont typeface="Symbol"/>
                        <a:buChar char=""/>
                        <a:tabLst>
                          <a:tab pos="457200" algn="l"/>
                        </a:tabLst>
                      </a:pPr>
                      <a:r>
                        <a:rPr lang="pl-PL" sz="900" dirty="0">
                          <a:effectLst/>
                        </a:rPr>
                        <a:t>uczucia nieadekwatne do wieku</a:t>
                      </a:r>
                    </a:p>
                    <a:p>
                      <a:pPr marL="342900" lvl="0" indent="-342900">
                        <a:spcAft>
                          <a:spcPts val="0"/>
                        </a:spcAft>
                        <a:buFont typeface="Symbol"/>
                        <a:buChar char=""/>
                        <a:tabLst>
                          <a:tab pos="457200" algn="l"/>
                        </a:tabLst>
                      </a:pPr>
                      <a:r>
                        <a:rPr lang="pl-PL" sz="900" dirty="0">
                          <a:effectLst/>
                        </a:rPr>
                        <a:t>zachowania ekstremalne (agresja, izolacja)</a:t>
                      </a:r>
                    </a:p>
                    <a:p>
                      <a:pPr marL="342900" lvl="0" indent="-342900">
                        <a:spcAft>
                          <a:spcPts val="0"/>
                        </a:spcAft>
                        <a:buFont typeface="Symbol"/>
                        <a:buChar char=""/>
                        <a:tabLst>
                          <a:tab pos="457200" algn="l"/>
                        </a:tabLst>
                      </a:pPr>
                      <a:r>
                        <a:rPr lang="pl-PL" sz="900" dirty="0">
                          <a:effectLst/>
                        </a:rPr>
                        <a:t>wyrażanie lęku przed rodzicami, opisywanie przebiegu urazu przez rodziców</a:t>
                      </a:r>
                    </a:p>
                    <a:p>
                      <a:pPr marL="342900" lvl="0" indent="-342900">
                        <a:spcAft>
                          <a:spcPts val="0"/>
                        </a:spcAft>
                        <a:buFont typeface="Symbol"/>
                        <a:buChar char=""/>
                        <a:tabLst>
                          <a:tab pos="457200" algn="l"/>
                        </a:tabLst>
                      </a:pPr>
                      <a:r>
                        <a:rPr lang="pl-PL" sz="900" dirty="0">
                          <a:effectLst/>
                        </a:rPr>
                        <a:t>niechęć do powrotu do domu</a:t>
                      </a:r>
                    </a:p>
                    <a:p>
                      <a:pPr marL="342900" lvl="0" indent="-342900">
                        <a:spcAft>
                          <a:spcPts val="0"/>
                        </a:spcAft>
                        <a:buFont typeface="Symbol"/>
                        <a:buChar char=""/>
                        <a:tabLst>
                          <a:tab pos="457200" algn="l"/>
                        </a:tabLst>
                      </a:pPr>
                      <a:r>
                        <a:rPr lang="pl-PL" sz="900" dirty="0">
                          <a:effectLst/>
                        </a:rPr>
                        <a:t>niska samoocena</a:t>
                      </a:r>
                    </a:p>
                    <a:p>
                      <a:pPr marL="342900" lvl="0" indent="-342900">
                        <a:spcAft>
                          <a:spcPts val="0"/>
                        </a:spcAft>
                        <a:buFont typeface="Symbol"/>
                        <a:buChar char=""/>
                        <a:tabLst>
                          <a:tab pos="457200" algn="l"/>
                        </a:tabLst>
                      </a:pPr>
                      <a:r>
                        <a:rPr lang="pl-PL" sz="900" dirty="0">
                          <a:effectLst/>
                        </a:rPr>
                        <a:t>noszenie ubrań zakrywających kończyny górne nawet w upalne dni</a:t>
                      </a:r>
                      <a:endParaRPr lang="pl-PL" sz="900" dirty="0">
                        <a:effectLst/>
                        <a:latin typeface="Times New Roman"/>
                        <a:ea typeface="Times New Roman"/>
                      </a:endParaRPr>
                    </a:p>
                  </a:txBody>
                  <a:tcPr marL="49529" marR="49529" marT="0" marB="0"/>
                </a:tc>
              </a:tr>
            </a:tbl>
          </a:graphicData>
        </a:graphic>
      </p:graphicFrame>
      <p:sp>
        <p:nvSpPr>
          <p:cNvPr id="3" name="Tytuł 2"/>
          <p:cNvSpPr>
            <a:spLocks noGrp="1"/>
          </p:cNvSpPr>
          <p:nvPr>
            <p:ph type="title"/>
          </p:nvPr>
        </p:nvSpPr>
        <p:spPr>
          <a:xfrm>
            <a:off x="457200" y="0"/>
            <a:ext cx="8229600" cy="620688"/>
          </a:xfrm>
        </p:spPr>
        <p:txBody>
          <a:bodyPr>
            <a:noAutofit/>
          </a:bodyPr>
          <a:lstStyle/>
          <a:p>
            <a:pPr eaLnBrk="1" fontAlgn="auto" hangingPunct="1">
              <a:spcAft>
                <a:spcPts val="0"/>
              </a:spcAft>
              <a:defRPr/>
            </a:pPr>
            <a:r>
              <a:rPr lang="pl-PL" sz="2000" dirty="0">
                <a:effectLst/>
              </a:rPr>
              <a:t>Objawy sugerujące, że dziecko jest maltretowane fizycznie</a:t>
            </a:r>
            <a:endParaRPr lang="pl-PL"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93" name="Group 17"/>
          <p:cNvGraphicFramePr>
            <a:graphicFrameLocks noGrp="1"/>
          </p:cNvGraphicFramePr>
          <p:nvPr>
            <p:ph idx="1"/>
          </p:nvPr>
        </p:nvGraphicFramePr>
        <p:xfrm>
          <a:off x="457200" y="1628775"/>
          <a:ext cx="8229600" cy="4824413"/>
        </p:xfrm>
        <a:graphic>
          <a:graphicData uri="http://schemas.openxmlformats.org/drawingml/2006/table">
            <a:tbl>
              <a:tblPr/>
              <a:tblGrid>
                <a:gridCol w="2743200"/>
                <a:gridCol w="2743200"/>
                <a:gridCol w="2743200"/>
              </a:tblGrid>
              <a:tr h="152400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200" b="1" i="0" u="none" strike="noStrike" cap="none" normalizeH="0" baseline="0" smtClean="0">
                          <a:ln>
                            <a:noFill/>
                          </a:ln>
                          <a:solidFill>
                            <a:srgbClr val="FFFFFF"/>
                          </a:solidFill>
                          <a:effectLst/>
                          <a:latin typeface="Lucida Sans Unicode" pitchFamily="34" charset="0"/>
                          <a:cs typeface="Arial" charset="0"/>
                        </a:rPr>
                        <a:t>DANE Z WYWIADU</a:t>
                      </a:r>
                      <a:endParaRPr kumimoji="0" lang="pl-PL" sz="12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200" b="1" i="0" u="none" strike="noStrike" cap="none" normalizeH="0" baseline="0" smtClean="0">
                          <a:ln>
                            <a:noFill/>
                          </a:ln>
                          <a:solidFill>
                            <a:srgbClr val="FFFFFF"/>
                          </a:solidFill>
                          <a:effectLst/>
                          <a:latin typeface="Lucida Sans Unicode" pitchFamily="34" charset="0"/>
                          <a:cs typeface="Arial" charset="0"/>
                        </a:rPr>
                        <a:t>OBJAWY SOMATYCZNE</a:t>
                      </a:r>
                      <a:endParaRPr kumimoji="0" lang="pl-PL" sz="12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200" b="1" i="0" u="none" strike="noStrike" cap="none" normalizeH="0" baseline="0" smtClean="0">
                          <a:ln>
                            <a:noFill/>
                          </a:ln>
                          <a:solidFill>
                            <a:srgbClr val="FFFFFF"/>
                          </a:solidFill>
                          <a:effectLst/>
                          <a:latin typeface="Lucida Sans Unicode" pitchFamily="34" charset="0"/>
                          <a:cs typeface="Arial" charset="0"/>
                        </a:rPr>
                        <a:t>ZACHOWANIE</a:t>
                      </a:r>
                      <a:endParaRPr kumimoji="0" lang="pl-PL" sz="12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300413">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endParaRPr kumimoji="0" lang="pl-PL" sz="1200" b="1" i="0" u="none" strike="noStrike" cap="none" normalizeH="0" baseline="0" smtClean="0">
                        <a:ln>
                          <a:noFill/>
                        </a:ln>
                        <a:solidFill>
                          <a:srgbClr val="FFFFFF"/>
                        </a:solidFill>
                        <a:effectLst/>
                        <a:latin typeface="Arial" charset="0"/>
                        <a:cs typeface="Arial" charset="0"/>
                      </a:endParaRP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rodzice ignorują dziecko, odrzucają je</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oczekiwania rodziców są nieodpowiednie </a:t>
                      </a:r>
                      <a:br>
                        <a:rPr kumimoji="0" lang="pl-PL" sz="1200" b="1" i="0" u="none" strike="noStrike" cap="none" normalizeH="0" baseline="0" smtClean="0">
                          <a:ln>
                            <a:noFill/>
                          </a:ln>
                          <a:solidFill>
                            <a:srgbClr val="FFFFFF"/>
                          </a:solidFill>
                          <a:effectLst/>
                          <a:latin typeface="Lucida Sans Unicode" pitchFamily="34" charset="0"/>
                          <a:cs typeface="Arial" charset="0"/>
                        </a:rPr>
                      </a:br>
                      <a:r>
                        <a:rPr kumimoji="0" lang="pl-PL" sz="1200" b="1" i="0" u="none" strike="noStrike" cap="none" normalizeH="0" baseline="0" smtClean="0">
                          <a:ln>
                            <a:noFill/>
                          </a:ln>
                          <a:solidFill>
                            <a:srgbClr val="FFFFFF"/>
                          </a:solidFill>
                          <a:effectLst/>
                          <a:latin typeface="Lucida Sans Unicode" pitchFamily="34" charset="0"/>
                          <a:cs typeface="Arial" charset="0"/>
                        </a:rPr>
                        <a:t>do wieku i rozwoju dziecka</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istnienie w przeszłości epizodów fizycznej przemocy lub maltretowania</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rodzice postrzegają swoje dziecko jako odmienne</a:t>
                      </a:r>
                      <a:endParaRPr kumimoji="0" lang="pl-PL" sz="12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endParaRPr kumimoji="0" lang="pl-PL" sz="1200" b="1" i="0" u="none" strike="noStrike" cap="none" normalizeH="0" baseline="0" smtClean="0">
                        <a:ln>
                          <a:noFill/>
                        </a:ln>
                        <a:solidFill>
                          <a:srgbClr val="FFFFFF"/>
                        </a:solidFill>
                        <a:effectLst/>
                        <a:latin typeface="Arial" charset="0"/>
                        <a:cs typeface="Arial" charset="0"/>
                      </a:endParaRP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zwykle nie występują żadne objawy</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opóźnienie wzrastania </a:t>
                      </a:r>
                      <a:br>
                        <a:rPr kumimoji="0" lang="pl-PL" sz="1200" b="1" i="0" u="none" strike="noStrike" cap="none" normalizeH="0" baseline="0" smtClean="0">
                          <a:ln>
                            <a:noFill/>
                          </a:ln>
                          <a:solidFill>
                            <a:srgbClr val="FFFFFF"/>
                          </a:solidFill>
                          <a:effectLst/>
                          <a:latin typeface="Lucida Sans Unicode" pitchFamily="34" charset="0"/>
                          <a:cs typeface="Arial" charset="0"/>
                        </a:rPr>
                      </a:br>
                      <a:r>
                        <a:rPr kumimoji="0" lang="pl-PL" sz="1200" b="1" i="0" u="none" strike="noStrike" cap="none" normalizeH="0" baseline="0" smtClean="0">
                          <a:ln>
                            <a:noFill/>
                          </a:ln>
                          <a:solidFill>
                            <a:srgbClr val="FFFFFF"/>
                          </a:solidFill>
                          <a:effectLst/>
                          <a:latin typeface="Lucida Sans Unicode" pitchFamily="34" charset="0"/>
                          <a:cs typeface="Arial" charset="0"/>
                        </a:rPr>
                        <a:t>i rozwoju</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zaburzenia mowy</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objawy fizycznego maltretowania</a:t>
                      </a:r>
                      <a:endParaRPr kumimoji="0" lang="pl-PL" sz="12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endParaRPr kumimoji="0" lang="pl-PL" sz="1200" b="1" i="0" u="none" strike="noStrike" cap="none" normalizeH="0" baseline="0" smtClean="0">
                        <a:ln>
                          <a:noFill/>
                        </a:ln>
                        <a:solidFill>
                          <a:srgbClr val="FFFFFF"/>
                        </a:solidFill>
                        <a:effectLst/>
                        <a:latin typeface="Arial" charset="0"/>
                        <a:cs typeface="Arial" charset="0"/>
                      </a:endParaRP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niska samoocena</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ssanie palca, kołysanie się, moczenie nocne</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zachowania dorosłe </a:t>
                      </a:r>
                      <a:br>
                        <a:rPr kumimoji="0" lang="pl-PL" sz="1200" b="1" i="0" u="none" strike="noStrike" cap="none" normalizeH="0" baseline="0" smtClean="0">
                          <a:ln>
                            <a:noFill/>
                          </a:ln>
                          <a:solidFill>
                            <a:srgbClr val="FFFFFF"/>
                          </a:solidFill>
                          <a:effectLst/>
                          <a:latin typeface="Lucida Sans Unicode" pitchFamily="34" charset="0"/>
                          <a:cs typeface="Arial" charset="0"/>
                        </a:rPr>
                      </a:br>
                      <a:r>
                        <a:rPr kumimoji="0" lang="pl-PL" sz="1200" b="1" i="0" u="none" strike="noStrike" cap="none" normalizeH="0" baseline="0" smtClean="0">
                          <a:ln>
                            <a:noFill/>
                          </a:ln>
                          <a:solidFill>
                            <a:srgbClr val="FFFFFF"/>
                          </a:solidFill>
                          <a:effectLst/>
                          <a:latin typeface="Lucida Sans Unicode" pitchFamily="34" charset="0"/>
                          <a:cs typeface="Arial" charset="0"/>
                        </a:rPr>
                        <a:t>(np. opiekowanie się </a:t>
                      </a:r>
                      <a:br>
                        <a:rPr kumimoji="0" lang="pl-PL" sz="1200" b="1" i="0" u="none" strike="noStrike" cap="none" normalizeH="0" baseline="0" smtClean="0">
                          <a:ln>
                            <a:noFill/>
                          </a:ln>
                          <a:solidFill>
                            <a:srgbClr val="FFFFFF"/>
                          </a:solidFill>
                          <a:effectLst/>
                          <a:latin typeface="Lucida Sans Unicode" pitchFamily="34" charset="0"/>
                          <a:cs typeface="Arial" charset="0"/>
                        </a:rPr>
                      </a:br>
                      <a:r>
                        <a:rPr kumimoji="0" lang="pl-PL" sz="1200" b="1" i="0" u="none" strike="noStrike" cap="none" normalizeH="0" baseline="0" smtClean="0">
                          <a:ln>
                            <a:noFill/>
                          </a:ln>
                          <a:solidFill>
                            <a:srgbClr val="FFFFFF"/>
                          </a:solidFill>
                          <a:effectLst/>
                          <a:latin typeface="Lucida Sans Unicode" pitchFamily="34" charset="0"/>
                          <a:cs typeface="Arial" charset="0"/>
                        </a:rPr>
                        <a:t>rodzeństwem)</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zachowania antyspołeczne</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opóźnienie rozwoju emocjonalnego i intelektualnego</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zachowania ekstremalne (agresja, uległość)</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próby samobójcze lub ich demonstrowanie.</a:t>
                      </a:r>
                      <a:endParaRPr kumimoji="0" lang="pl-PL" sz="12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3" name="Tytuł 2"/>
          <p:cNvSpPr>
            <a:spLocks noGrp="1"/>
          </p:cNvSpPr>
          <p:nvPr>
            <p:ph type="title"/>
          </p:nvPr>
        </p:nvSpPr>
        <p:spPr/>
        <p:txBody>
          <a:bodyPr>
            <a:normAutofit fontScale="90000"/>
          </a:bodyPr>
          <a:lstStyle/>
          <a:p>
            <a:pPr eaLnBrk="1" fontAlgn="auto" hangingPunct="1">
              <a:spcAft>
                <a:spcPts val="0"/>
              </a:spcAft>
              <a:defRPr/>
            </a:pPr>
            <a:r>
              <a:rPr lang="pl-PL" dirty="0">
                <a:effectLst/>
              </a:rPr>
              <a:t>Objawy sugerujące, że dziecko jest maltretowane psychicznie</a:t>
            </a:r>
            <a:endParaRPr lang="pl-PL"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18" name="Group 18"/>
          <p:cNvGraphicFramePr>
            <a:graphicFrameLocks noGrp="1"/>
          </p:cNvGraphicFramePr>
          <p:nvPr>
            <p:ph idx="1"/>
            <p:extLst>
              <p:ext uri="{D42A27DB-BD31-4B8C-83A1-F6EECF244321}">
                <p14:modId xmlns:p14="http://schemas.microsoft.com/office/powerpoint/2010/main" val="3637615259"/>
              </p:ext>
            </p:extLst>
          </p:nvPr>
        </p:nvGraphicFramePr>
        <p:xfrm>
          <a:off x="457200" y="1570038"/>
          <a:ext cx="8229600" cy="5027613"/>
        </p:xfrm>
        <a:graphic>
          <a:graphicData uri="http://schemas.openxmlformats.org/drawingml/2006/table">
            <a:tbl>
              <a:tblPr/>
              <a:tblGrid>
                <a:gridCol w="2743200"/>
                <a:gridCol w="2743200"/>
                <a:gridCol w="2743200"/>
              </a:tblGrid>
              <a:tr h="542925">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200" b="1" i="0" u="none" strike="noStrike" cap="none" normalizeH="0" baseline="0" dirty="0" smtClean="0">
                          <a:ln>
                            <a:noFill/>
                          </a:ln>
                          <a:solidFill>
                            <a:srgbClr val="FFFFFF"/>
                          </a:solidFill>
                          <a:effectLst/>
                          <a:latin typeface="Lucida Sans Unicode" pitchFamily="34" charset="0"/>
                          <a:cs typeface="Arial" charset="0"/>
                        </a:rPr>
                        <a:t>DANE Z WYWIADU</a:t>
                      </a:r>
                      <a:endParaRPr kumimoji="0" lang="pl-PL" sz="12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200" b="1" i="0" u="none" strike="noStrike" cap="none" normalizeH="0" baseline="0" smtClean="0">
                          <a:ln>
                            <a:noFill/>
                          </a:ln>
                          <a:solidFill>
                            <a:srgbClr val="FFFFFF"/>
                          </a:solidFill>
                          <a:effectLst/>
                          <a:latin typeface="Lucida Sans Unicode" pitchFamily="34" charset="0"/>
                          <a:cs typeface="Arial" charset="0"/>
                        </a:rPr>
                        <a:t>OBJAWY SOMATYCZNE</a:t>
                      </a:r>
                      <a:endParaRPr kumimoji="0" lang="pl-PL" sz="12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200" b="1" i="0" u="none" strike="noStrike" cap="none" normalizeH="0" baseline="0" smtClean="0">
                          <a:ln>
                            <a:noFill/>
                          </a:ln>
                          <a:solidFill>
                            <a:srgbClr val="FFFFFF"/>
                          </a:solidFill>
                          <a:effectLst/>
                          <a:latin typeface="Lucida Sans Unicode" pitchFamily="34" charset="0"/>
                          <a:cs typeface="Arial" charset="0"/>
                        </a:rPr>
                        <a:t>ZACHOWANIE</a:t>
                      </a:r>
                      <a:endParaRPr kumimoji="0" lang="pl-PL" sz="12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484688">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endParaRPr kumimoji="0" lang="pl-PL" sz="1200" b="1" i="0" u="none" strike="noStrike" cap="none" normalizeH="0" baseline="0" smtClean="0">
                        <a:ln>
                          <a:noFill/>
                        </a:ln>
                        <a:solidFill>
                          <a:srgbClr val="FFFFFF"/>
                        </a:solidFill>
                        <a:effectLst/>
                        <a:latin typeface="Arial" charset="0"/>
                        <a:cs typeface="Arial" charset="0"/>
                      </a:endParaRP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nieokreślone skargi i dolegliwości somatyczne</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duża absencja szkolna</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nieadekwatna kontrola w domu</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infekcje układu moczowego i pochwy</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skargi na bóle w okolicy narządów płciowych, odbytu, krzyża, w dole brzucha</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skargi na świąd w okolicach narządów płciowych</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występowanie w rodzinie przypadku maltretowania seksualnego rodzica lub rodzeństwa</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nadmierna troska o stan i pielęgnację narządów płciowych</a:t>
                      </a:r>
                      <a:endParaRPr kumimoji="0" lang="pl-PL" sz="12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endParaRPr kumimoji="0" lang="pl-PL" sz="1200" b="1" i="0" u="none" strike="noStrike" cap="none" normalizeH="0" baseline="0" dirty="0" smtClean="0">
                        <a:ln>
                          <a:noFill/>
                        </a:ln>
                        <a:solidFill>
                          <a:srgbClr val="FFFFFF"/>
                        </a:solidFill>
                        <a:effectLst/>
                        <a:latin typeface="Arial" charset="0"/>
                        <a:cs typeface="Arial" charset="0"/>
                      </a:endParaRP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dirty="0" smtClean="0">
                          <a:ln>
                            <a:noFill/>
                          </a:ln>
                          <a:solidFill>
                            <a:srgbClr val="FFFFFF"/>
                          </a:solidFill>
                          <a:effectLst/>
                          <a:latin typeface="Lucida Sans Unicode" pitchFamily="34" charset="0"/>
                          <a:cs typeface="Arial" charset="0"/>
                        </a:rPr>
                        <a:t>dyskomfort w czasie chodzenia i siedzenia</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dirty="0" smtClean="0">
                          <a:ln>
                            <a:noFill/>
                          </a:ln>
                          <a:solidFill>
                            <a:srgbClr val="FFFFFF"/>
                          </a:solidFill>
                          <a:effectLst/>
                          <a:latin typeface="Lucida Sans Unicode" pitchFamily="34" charset="0"/>
                          <a:cs typeface="Arial" charset="0"/>
                        </a:rPr>
                        <a:t>objawy urazów i uszkodzeń w okolicy ust</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dirty="0" smtClean="0">
                          <a:ln>
                            <a:noFill/>
                          </a:ln>
                          <a:solidFill>
                            <a:srgbClr val="FFFFFF"/>
                          </a:solidFill>
                          <a:effectLst/>
                          <a:latin typeface="Lucida Sans Unicode" pitchFamily="34" charset="0"/>
                          <a:cs typeface="Arial" charset="0"/>
                        </a:rPr>
                        <a:t>stan zapalny narządów płciowych</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dirty="0" smtClean="0">
                          <a:ln>
                            <a:noFill/>
                          </a:ln>
                          <a:solidFill>
                            <a:srgbClr val="FFFFFF"/>
                          </a:solidFill>
                          <a:effectLst/>
                          <a:latin typeface="Lucida Sans Unicode" pitchFamily="34" charset="0"/>
                          <a:cs typeface="Arial" charset="0"/>
                        </a:rPr>
                        <a:t>zasinienie, obrzęk, otarcia naskórka w okolicy narządów płciowych na wewnętrznej powierzchni</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dirty="0" smtClean="0">
                          <a:ln>
                            <a:noFill/>
                          </a:ln>
                          <a:solidFill>
                            <a:srgbClr val="FFFFFF"/>
                          </a:solidFill>
                          <a:effectLst/>
                          <a:latin typeface="Lucida Sans Unicode" pitchFamily="34" charset="0"/>
                          <a:cs typeface="Arial" charset="0"/>
                        </a:rPr>
                        <a:t>zaburzenia w oddawaniu moczu</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dirty="0" smtClean="0">
                          <a:ln>
                            <a:noFill/>
                          </a:ln>
                          <a:solidFill>
                            <a:srgbClr val="FFFFFF"/>
                          </a:solidFill>
                          <a:effectLst/>
                          <a:latin typeface="Lucida Sans Unicode" pitchFamily="34" charset="0"/>
                          <a:cs typeface="Arial" charset="0"/>
                        </a:rPr>
                        <a:t>objawy chorób przenoszonych drogą płciową</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dirty="0" smtClean="0">
                          <a:ln>
                            <a:noFill/>
                          </a:ln>
                          <a:solidFill>
                            <a:srgbClr val="FFFFFF"/>
                          </a:solidFill>
                          <a:effectLst/>
                          <a:latin typeface="Lucida Sans Unicode" pitchFamily="34" charset="0"/>
                          <a:cs typeface="Arial" charset="0"/>
                        </a:rPr>
                        <a:t>ciąża</a:t>
                      </a:r>
                    </a:p>
                    <a:p>
                      <a:pPr marL="342900" marR="0" lvl="0" indent="-342900" algn="l" defTabSz="914400" rtl="0" eaLnBrk="1" fontAlgn="base" latinLnBrk="0" hangingPunct="1">
                        <a:lnSpc>
                          <a:spcPct val="100000"/>
                        </a:lnSpc>
                        <a:spcBef>
                          <a:spcPct val="0"/>
                        </a:spcBef>
                        <a:spcAft>
                          <a:spcPct val="0"/>
                        </a:spcAft>
                        <a:buClrTx/>
                        <a:buSzTx/>
                        <a:buFontTx/>
                        <a:buNone/>
                        <a:tabLst>
                          <a:tab pos="457200" algn="l"/>
                        </a:tabLst>
                      </a:pPr>
                      <a:r>
                        <a:rPr kumimoji="0" lang="pl-PL" sz="1200" b="1" i="0" u="none" strike="noStrike" cap="none" normalizeH="0" baseline="0" dirty="0" smtClean="0">
                          <a:ln>
                            <a:noFill/>
                          </a:ln>
                          <a:solidFill>
                            <a:srgbClr val="FFFFFF"/>
                          </a:solidFill>
                          <a:effectLst/>
                          <a:latin typeface="Lucida Sans Unicode" pitchFamily="34" charset="0"/>
                          <a:cs typeface="Arial" charset="0"/>
                        </a:rPr>
                        <a:t> </a:t>
                      </a:r>
                      <a:endParaRPr kumimoji="0" lang="pl-PL" sz="12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endParaRPr kumimoji="0" lang="pl-PL" sz="1200" b="1" i="0" u="none" strike="noStrike" cap="none" normalizeH="0" baseline="0" smtClean="0">
                        <a:ln>
                          <a:noFill/>
                        </a:ln>
                        <a:solidFill>
                          <a:srgbClr val="FFFFFF"/>
                        </a:solidFill>
                        <a:effectLst/>
                        <a:latin typeface="Arial" charset="0"/>
                        <a:cs typeface="Arial" charset="0"/>
                      </a:endParaRP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niska samoocena</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zmiany w sposobie jedzenia</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nieuzasadnione nowe lęki</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zaburzenia snu</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zmiana osobowości (wrogość, agresja, nadmierna uległość)</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depresja</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niepowodzenia w szkole</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wycofanie się z kontaktów społecznych, złe relacje </a:t>
                      </a:r>
                      <a:br>
                        <a:rPr kumimoji="0" lang="pl-PL" sz="1200" b="1" i="0" u="none" strike="noStrike" cap="none" normalizeH="0" baseline="0" smtClean="0">
                          <a:ln>
                            <a:noFill/>
                          </a:ln>
                          <a:solidFill>
                            <a:srgbClr val="FFFFFF"/>
                          </a:solidFill>
                          <a:effectLst/>
                          <a:latin typeface="Lucida Sans Unicode" pitchFamily="34" charset="0"/>
                          <a:cs typeface="Arial" charset="0"/>
                        </a:rPr>
                      </a:br>
                      <a:r>
                        <a:rPr kumimoji="0" lang="pl-PL" sz="1200" b="1" i="0" u="none" strike="noStrike" cap="none" normalizeH="0" baseline="0" smtClean="0">
                          <a:ln>
                            <a:noFill/>
                          </a:ln>
                          <a:solidFill>
                            <a:srgbClr val="FFFFFF"/>
                          </a:solidFill>
                          <a:effectLst/>
                          <a:latin typeface="Lucida Sans Unicode" pitchFamily="34" charset="0"/>
                          <a:cs typeface="Arial" charset="0"/>
                        </a:rPr>
                        <a:t>z rówieśnikami</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poziom wiedzy o seksie wyszukany i nieadekwatny do wieku</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wyzywające zachowanie, nasilone kontakty seksualne, prostytucja</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używanie środków odurzających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próby samobójcze lub ich demonstrowanie</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ucieczka</a:t>
                      </a:r>
                      <a:endParaRPr kumimoji="0" lang="pl-PL" sz="12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3" name="Tytuł 2"/>
          <p:cNvSpPr>
            <a:spLocks noGrp="1"/>
          </p:cNvSpPr>
          <p:nvPr>
            <p:ph type="title"/>
          </p:nvPr>
        </p:nvSpPr>
        <p:spPr/>
        <p:txBody>
          <a:bodyPr>
            <a:normAutofit fontScale="90000"/>
          </a:bodyPr>
          <a:lstStyle/>
          <a:p>
            <a:pPr eaLnBrk="1" fontAlgn="auto" hangingPunct="1">
              <a:spcAft>
                <a:spcPts val="0"/>
              </a:spcAft>
              <a:defRPr/>
            </a:pPr>
            <a:r>
              <a:rPr lang="pl-PL" dirty="0">
                <a:effectLst/>
              </a:rPr>
              <a:t>Objawy sugerujące, że dziecko jest maltretowane seksualnie</a:t>
            </a:r>
            <a:endParaRPr lang="pl-PL"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42" name="Group 18"/>
          <p:cNvGraphicFramePr>
            <a:graphicFrameLocks noGrp="1"/>
          </p:cNvGraphicFramePr>
          <p:nvPr>
            <p:ph idx="1"/>
          </p:nvPr>
        </p:nvGraphicFramePr>
        <p:xfrm>
          <a:off x="457200" y="1412875"/>
          <a:ext cx="8229600" cy="5111751"/>
        </p:xfrm>
        <a:graphic>
          <a:graphicData uri="http://schemas.openxmlformats.org/drawingml/2006/table">
            <a:tbl>
              <a:tblPr/>
              <a:tblGrid>
                <a:gridCol w="2743200"/>
                <a:gridCol w="2743200"/>
                <a:gridCol w="2743200"/>
              </a:tblGrid>
              <a:tr h="938213">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200" b="1" i="0" u="none" strike="noStrike" cap="none" normalizeH="0" baseline="0" smtClean="0">
                          <a:ln>
                            <a:noFill/>
                          </a:ln>
                          <a:solidFill>
                            <a:srgbClr val="FFFFFF"/>
                          </a:solidFill>
                          <a:effectLst/>
                          <a:latin typeface="Lucida Sans Unicode" pitchFamily="34" charset="0"/>
                          <a:cs typeface="Arial" charset="0"/>
                        </a:rPr>
                        <a:t>DANE Z WYWIADU</a:t>
                      </a:r>
                      <a:endParaRPr kumimoji="0" lang="pl-PL" sz="12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200" b="1" i="0" u="none" strike="noStrike" cap="none" normalizeH="0" baseline="0" smtClean="0">
                          <a:ln>
                            <a:noFill/>
                          </a:ln>
                          <a:solidFill>
                            <a:srgbClr val="FFFFFF"/>
                          </a:solidFill>
                          <a:effectLst/>
                          <a:latin typeface="Lucida Sans Unicode" pitchFamily="34" charset="0"/>
                          <a:cs typeface="Arial" charset="0"/>
                        </a:rPr>
                        <a:t>OBJAWY SOMATYCZNE</a:t>
                      </a:r>
                      <a:endParaRPr kumimoji="0" lang="pl-PL" sz="12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200" b="1" i="0" u="none" strike="noStrike" cap="none" normalizeH="0" baseline="0" smtClean="0">
                          <a:ln>
                            <a:noFill/>
                          </a:ln>
                          <a:solidFill>
                            <a:srgbClr val="FFFFFF"/>
                          </a:solidFill>
                          <a:effectLst/>
                          <a:latin typeface="Lucida Sans Unicode" pitchFamily="34" charset="0"/>
                          <a:cs typeface="Arial" charset="0"/>
                        </a:rPr>
                        <a:t>ZACHOWANIE</a:t>
                      </a:r>
                      <a:endParaRPr kumimoji="0" lang="pl-PL" sz="12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173538">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endParaRPr kumimoji="0" lang="pl-PL" sz="1200" b="1" i="0" u="none" strike="noStrike" cap="none" normalizeH="0" baseline="0" smtClean="0">
                        <a:ln>
                          <a:noFill/>
                        </a:ln>
                        <a:solidFill>
                          <a:srgbClr val="FFFFFF"/>
                        </a:solidFill>
                        <a:effectLst/>
                        <a:latin typeface="Arial" charset="0"/>
                        <a:cs typeface="Arial" charset="0"/>
                      </a:endParaRP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duża absencja szkolna</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częste wizyty w gabinecie medycznym z powodu niespecyficznych dolegliwości</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nieodpowiednia opieka nad dzieckiem przez długi czas </a:t>
                      </a:r>
                      <a:br>
                        <a:rPr kumimoji="0" lang="pl-PL" sz="1200" b="1" i="0" u="none" strike="noStrike" cap="none" normalizeH="0" baseline="0" smtClean="0">
                          <a:ln>
                            <a:noFill/>
                          </a:ln>
                          <a:solidFill>
                            <a:srgbClr val="FFFFFF"/>
                          </a:solidFill>
                          <a:effectLst/>
                          <a:latin typeface="Lucida Sans Unicode" pitchFamily="34" charset="0"/>
                          <a:cs typeface="Arial" charset="0"/>
                        </a:rPr>
                      </a:br>
                      <a:r>
                        <a:rPr kumimoji="0" lang="pl-PL" sz="1200" b="1" i="0" u="none" strike="noStrike" cap="none" normalizeH="0" baseline="0" smtClean="0">
                          <a:ln>
                            <a:noFill/>
                          </a:ln>
                          <a:solidFill>
                            <a:srgbClr val="FFFFFF"/>
                          </a:solidFill>
                          <a:effectLst/>
                          <a:latin typeface="Lucida Sans Unicode" pitchFamily="34" charset="0"/>
                          <a:cs typeface="Arial" charset="0"/>
                        </a:rPr>
                        <a:t>i w sytuacjach zagrożenia</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częste zamykanie domu przed dzieckiem</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brak zainteresowania rodziców zdrowiem dziecka i zaleceniami lekarskimi</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brak posiłku przez całą dobę</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niski standard mieszkania, brud, obecność różnych owadów</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hazard</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nadużywanie przez członków rodziny alkoholu, narkotyków</a:t>
                      </a:r>
                      <a:endParaRPr kumimoji="0" lang="pl-PL" sz="12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endParaRPr kumimoji="0" lang="pl-PL" sz="1200" b="1" i="0" u="none" strike="noStrike" cap="none" normalizeH="0" baseline="0" smtClean="0">
                        <a:ln>
                          <a:noFill/>
                        </a:ln>
                        <a:solidFill>
                          <a:srgbClr val="FFFFFF"/>
                        </a:solidFill>
                        <a:effectLst/>
                        <a:latin typeface="Arial" charset="0"/>
                        <a:cs typeface="Arial" charset="0"/>
                      </a:endParaRP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głód, odwodnienie</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zaniedbania z zakresu higieny ciała</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próchnica zębów, zły stan higieny jamy ustnej</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nieodpowiednie do pogody </a:t>
                      </a:r>
                      <a:br>
                        <a:rPr kumimoji="0" lang="pl-PL" sz="1200" b="1" i="0" u="none" strike="noStrike" cap="none" normalizeH="0" baseline="0" smtClean="0">
                          <a:ln>
                            <a:noFill/>
                          </a:ln>
                          <a:solidFill>
                            <a:srgbClr val="FFFFFF"/>
                          </a:solidFill>
                          <a:effectLst/>
                          <a:latin typeface="Lucida Sans Unicode" pitchFamily="34" charset="0"/>
                          <a:cs typeface="Arial" charset="0"/>
                        </a:rPr>
                      </a:br>
                      <a:r>
                        <a:rPr kumimoji="0" lang="pl-PL" sz="1200" b="1" i="0" u="none" strike="noStrike" cap="none" normalizeH="0" baseline="0" smtClean="0">
                          <a:ln>
                            <a:noFill/>
                          </a:ln>
                          <a:solidFill>
                            <a:srgbClr val="FFFFFF"/>
                          </a:solidFill>
                          <a:effectLst/>
                          <a:latin typeface="Lucida Sans Unicode" pitchFamily="34" charset="0"/>
                          <a:cs typeface="Arial" charset="0"/>
                        </a:rPr>
                        <a:t>i rozmiarów ciała dziecka ubranie, odzież brudna, stale noszona</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stałe zmęczenie, apatia</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niezaspokojone potrzeby fizyczne i zdrowotne</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zarażenia pasożytami, wszawica</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liczne uszkodzenia skóry, owrzodzenia</a:t>
                      </a:r>
                      <a:endParaRPr kumimoji="0" lang="pl-PL" sz="12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endParaRPr kumimoji="0" lang="pl-PL" sz="1200" b="1" i="0" u="none" strike="noStrike" cap="none" normalizeH="0" baseline="0" smtClean="0">
                        <a:ln>
                          <a:noFill/>
                        </a:ln>
                        <a:solidFill>
                          <a:srgbClr val="FFFFFF"/>
                        </a:solidFill>
                        <a:effectLst/>
                        <a:latin typeface="Arial" charset="0"/>
                        <a:cs typeface="Arial" charset="0"/>
                      </a:endParaRP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wczesne przychodzenie i późne wychodzenie ze szkoły</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częste zasypianie w klasie</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proszenie o jedzenie lub jego kradzież</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zachowania zbliżone do dorosłych, pseudodojrzałość (opiekowanie się rodzeństwem), zachowania przestępcze</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pl-PL" sz="1200" b="1" i="0" u="none" strike="noStrike" cap="none" normalizeH="0" baseline="0" smtClean="0">
                          <a:ln>
                            <a:noFill/>
                          </a:ln>
                          <a:solidFill>
                            <a:srgbClr val="FFFFFF"/>
                          </a:solidFill>
                          <a:effectLst/>
                          <a:latin typeface="Lucida Sans Unicode" pitchFamily="34" charset="0"/>
                          <a:cs typeface="Arial" charset="0"/>
                        </a:rPr>
                        <a:t>używanie alkoholu i narkotyków </a:t>
                      </a:r>
                      <a:endParaRPr kumimoji="0" lang="pl-PL" sz="12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3" name="Tytuł 2"/>
          <p:cNvSpPr>
            <a:spLocks noGrp="1"/>
          </p:cNvSpPr>
          <p:nvPr>
            <p:ph type="title"/>
          </p:nvPr>
        </p:nvSpPr>
        <p:spPr/>
        <p:txBody>
          <a:bodyPr>
            <a:normAutofit fontScale="90000"/>
          </a:bodyPr>
          <a:lstStyle/>
          <a:p>
            <a:pPr eaLnBrk="1" fontAlgn="auto" hangingPunct="1">
              <a:spcAft>
                <a:spcPts val="0"/>
              </a:spcAft>
              <a:defRPr/>
            </a:pPr>
            <a:r>
              <a:rPr lang="pl-PL" dirty="0">
                <a:effectLst/>
              </a:rPr>
              <a:t>Objawy sugerujące, że dziecko jest zaniedbywane</a:t>
            </a:r>
            <a:endParaRPr lang="pl-PL"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p:cNvPicPr>
            <a:picLocks noChangeAspect="1" noChangeArrowheads="1"/>
          </p:cNvPicPr>
          <p:nvPr/>
        </p:nvPicPr>
        <p:blipFill>
          <a:blip r:embed="rId2"/>
          <a:srcRect/>
          <a:stretch>
            <a:fillRect/>
          </a:stretch>
        </p:blipFill>
        <p:spPr bwMode="auto">
          <a:xfrm>
            <a:off x="2806700" y="0"/>
            <a:ext cx="63373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ymbol zastępczy zawartości 1"/>
          <p:cNvSpPr>
            <a:spLocks noGrp="1"/>
          </p:cNvSpPr>
          <p:nvPr>
            <p:ph idx="1"/>
          </p:nvPr>
        </p:nvSpPr>
        <p:spPr/>
        <p:txBody>
          <a:bodyPr/>
          <a:lstStyle/>
          <a:p>
            <a:pPr marL="109538" indent="0" algn="just" eaLnBrk="1" hangingPunct="1">
              <a:buFont typeface="Wingdings 3" pitchFamily="18" charset="2"/>
              <a:buNone/>
            </a:pPr>
            <a:r>
              <a:rPr lang="pl-PL" sz="2000" dirty="0" smtClean="0"/>
              <a:t>jednorazowe albo powtarzające się umyślne działanie lub zaniechanie naruszające prawa lub dobra osobiste osób </a:t>
            </a:r>
            <a:r>
              <a:rPr lang="pl-PL" sz="2000" dirty="0" smtClean="0"/>
              <a:t>(wymienionych </a:t>
            </a:r>
            <a:r>
              <a:rPr lang="pl-PL" sz="2000" dirty="0" smtClean="0"/>
              <a:t>w pkt </a:t>
            </a:r>
            <a:r>
              <a:rPr lang="pl-PL" sz="2000" dirty="0" smtClean="0"/>
              <a:t>1 ustawy o przeciwdziałaniu przemocy w rodzinie), </a:t>
            </a:r>
            <a:r>
              <a:rPr lang="pl-PL" sz="2000" dirty="0" smtClean="0"/>
              <a:t>w szczególności narażające te osoby na niebezpieczeństwo utraty życia, zdrowia, naruszające ich godność, nietykalność cielesną, wolność, w tym seksualną, powodujące szkody na ich zdrowiu fizycznym lub psychicznym, </a:t>
            </a:r>
            <a:br>
              <a:rPr lang="pl-PL" sz="2000" dirty="0" smtClean="0"/>
            </a:br>
            <a:r>
              <a:rPr lang="pl-PL" sz="2000" dirty="0" smtClean="0"/>
              <a:t>a także wywołujące cierpienia i krzywdy moralne u osób dotkniętych przemocą. </a:t>
            </a:r>
          </a:p>
          <a:p>
            <a:pPr marL="109538" indent="0" algn="just" eaLnBrk="1" hangingPunct="1">
              <a:buFont typeface="Wingdings 3" pitchFamily="18" charset="2"/>
              <a:buNone/>
            </a:pPr>
            <a:endParaRPr lang="pl-PL" sz="2000" dirty="0" smtClean="0"/>
          </a:p>
        </p:txBody>
      </p:sp>
      <p:sp>
        <p:nvSpPr>
          <p:cNvPr id="3" name="Tytuł 2"/>
          <p:cNvSpPr>
            <a:spLocks noGrp="1"/>
          </p:cNvSpPr>
          <p:nvPr>
            <p:ph type="title"/>
          </p:nvPr>
        </p:nvSpPr>
        <p:spPr/>
        <p:txBody>
          <a:bodyPr/>
          <a:lstStyle/>
          <a:p>
            <a:pPr eaLnBrk="1" fontAlgn="auto" hangingPunct="1">
              <a:spcAft>
                <a:spcPts val="0"/>
              </a:spcAft>
              <a:defRPr/>
            </a:pPr>
            <a:r>
              <a:rPr lang="pl-PL" dirty="0" smtClean="0"/>
              <a:t>Definicja przemocy w rodzinie</a:t>
            </a:r>
            <a:endParaRPr lang="pl-PL" dirty="0"/>
          </a:p>
        </p:txBody>
      </p:sp>
      <p:pic>
        <p:nvPicPr>
          <p:cNvPr id="18435" name="Obraz 3"/>
          <p:cNvPicPr>
            <a:picLocks noChangeAspect="1"/>
          </p:cNvPicPr>
          <p:nvPr/>
        </p:nvPicPr>
        <p:blipFill>
          <a:blip r:embed="rId2"/>
          <a:srcRect/>
          <a:stretch>
            <a:fillRect/>
          </a:stretch>
        </p:blipFill>
        <p:spPr bwMode="auto">
          <a:xfrm>
            <a:off x="4211638" y="4868863"/>
            <a:ext cx="4932362" cy="1989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p:cNvPicPr>
            <a:picLocks noChangeAspect="1" noChangeArrowheads="1"/>
          </p:cNvPicPr>
          <p:nvPr/>
        </p:nvPicPr>
        <p:blipFill>
          <a:blip r:embed="rId2"/>
          <a:srcRect/>
          <a:stretch>
            <a:fillRect/>
          </a:stretch>
        </p:blipFill>
        <p:spPr bwMode="auto">
          <a:xfrm>
            <a:off x="3276600" y="-50800"/>
            <a:ext cx="5881688" cy="6913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p:cNvPicPr>
            <a:picLocks noChangeAspect="1" noChangeArrowheads="1"/>
          </p:cNvPicPr>
          <p:nvPr/>
        </p:nvPicPr>
        <p:blipFill>
          <a:blip r:embed="rId2"/>
          <a:srcRect/>
          <a:stretch>
            <a:fillRect/>
          </a:stretch>
        </p:blipFill>
        <p:spPr bwMode="auto">
          <a:xfrm>
            <a:off x="3419475" y="7938"/>
            <a:ext cx="547211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p:cNvPicPr>
            <a:picLocks noChangeAspect="1" noChangeArrowheads="1"/>
          </p:cNvPicPr>
          <p:nvPr/>
        </p:nvPicPr>
        <p:blipFill>
          <a:blip r:embed="rId2"/>
          <a:srcRect/>
          <a:stretch>
            <a:fillRect/>
          </a:stretch>
        </p:blipFill>
        <p:spPr bwMode="auto">
          <a:xfrm>
            <a:off x="3276600" y="0"/>
            <a:ext cx="58689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p:cNvPicPr>
            <a:picLocks noChangeAspect="1" noChangeArrowheads="1"/>
          </p:cNvPicPr>
          <p:nvPr/>
        </p:nvPicPr>
        <p:blipFill>
          <a:blip r:embed="rId2"/>
          <a:srcRect/>
          <a:stretch>
            <a:fillRect/>
          </a:stretch>
        </p:blipFill>
        <p:spPr bwMode="auto">
          <a:xfrm>
            <a:off x="0" y="0"/>
            <a:ext cx="9801225" cy="734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p:cNvPicPr>
            <a:picLocks noChangeAspect="1" noChangeArrowheads="1"/>
          </p:cNvPicPr>
          <p:nvPr/>
        </p:nvPicPr>
        <p:blipFill>
          <a:blip r:embed="rId2"/>
          <a:srcRect/>
          <a:stretch>
            <a:fillRect/>
          </a:stretch>
        </p:blipFill>
        <p:spPr bwMode="auto">
          <a:xfrm>
            <a:off x="0" y="0"/>
            <a:ext cx="9801225" cy="734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p:cNvPicPr>
            <a:picLocks noChangeAspect="1" noChangeArrowheads="1"/>
          </p:cNvPicPr>
          <p:nvPr/>
        </p:nvPicPr>
        <p:blipFill>
          <a:blip r:embed="rId2"/>
          <a:srcRect/>
          <a:stretch>
            <a:fillRect/>
          </a:stretch>
        </p:blipFill>
        <p:spPr bwMode="auto">
          <a:xfrm>
            <a:off x="0" y="0"/>
            <a:ext cx="9801225" cy="734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p:cNvPicPr>
            <a:picLocks noChangeAspect="1" noChangeArrowheads="1"/>
          </p:cNvPicPr>
          <p:nvPr/>
        </p:nvPicPr>
        <p:blipFill>
          <a:blip r:embed="rId2"/>
          <a:srcRect/>
          <a:stretch>
            <a:fillRect/>
          </a:stretch>
        </p:blipFill>
        <p:spPr bwMode="auto">
          <a:xfrm>
            <a:off x="0" y="0"/>
            <a:ext cx="9801225" cy="734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p:cNvPicPr>
            <a:picLocks noChangeAspect="1" noChangeArrowheads="1"/>
          </p:cNvPicPr>
          <p:nvPr/>
        </p:nvPicPr>
        <p:blipFill>
          <a:blip r:embed="rId2"/>
          <a:srcRect/>
          <a:stretch>
            <a:fillRect/>
          </a:stretch>
        </p:blipFill>
        <p:spPr bwMode="auto">
          <a:xfrm>
            <a:off x="0" y="0"/>
            <a:ext cx="9801225" cy="734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p:cNvPicPr>
            <a:picLocks noChangeAspect="1" noChangeArrowheads="1"/>
          </p:cNvPicPr>
          <p:nvPr/>
        </p:nvPicPr>
        <p:blipFill>
          <a:blip r:embed="rId2"/>
          <a:srcRect/>
          <a:stretch>
            <a:fillRect/>
          </a:stretch>
        </p:blipFill>
        <p:spPr bwMode="auto">
          <a:xfrm>
            <a:off x="0" y="0"/>
            <a:ext cx="9801225" cy="734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p:cNvPicPr>
            <a:picLocks noChangeAspect="1" noChangeArrowheads="1"/>
          </p:cNvPicPr>
          <p:nvPr/>
        </p:nvPicPr>
        <p:blipFill>
          <a:blip r:embed="rId2"/>
          <a:srcRect/>
          <a:stretch>
            <a:fillRect/>
          </a:stretch>
        </p:blipFill>
        <p:spPr bwMode="auto">
          <a:xfrm>
            <a:off x="0" y="0"/>
            <a:ext cx="9801225" cy="734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387454104"/>
              </p:ext>
            </p:extLst>
          </p:nvPr>
        </p:nvGraphicFramePr>
        <p:xfrm>
          <a:off x="1115615" y="116628"/>
          <a:ext cx="6696744" cy="6686953"/>
        </p:xfrm>
        <a:graphic>
          <a:graphicData uri="http://schemas.openxmlformats.org/drawingml/2006/table">
            <a:tbl>
              <a:tblPr/>
              <a:tblGrid>
                <a:gridCol w="3456385"/>
                <a:gridCol w="3240359"/>
              </a:tblGrid>
              <a:tr h="1087156">
                <a:tc>
                  <a:txBody>
                    <a:bodyPr/>
                    <a:lstStyle/>
                    <a:p>
                      <a:pPr algn="ctr"/>
                      <a:r>
                        <a:rPr lang="pl-PL" sz="1200" b="1" dirty="0">
                          <a:effectLst/>
                        </a:rPr>
                        <a:t>Liczba wypełnionych formularzy „Niebieska Karta</a:t>
                      </a:r>
                      <a:r>
                        <a:rPr lang="pl-PL" sz="1200" b="1" dirty="0" smtClean="0">
                          <a:effectLst/>
                        </a:rPr>
                        <a:t>” – 2017 rok</a:t>
                      </a:r>
                      <a:endParaRPr lang="pl-PL" sz="1200" dirty="0">
                        <a:effectLst/>
                      </a:endParaRPr>
                    </a:p>
                  </a:txBody>
                  <a:tcPr marL="17915" marR="17915" marT="17915" marB="17915" anchor="ctr">
                    <a:lnL>
                      <a:noFill/>
                    </a:lnL>
                    <a:lnR>
                      <a:noFill/>
                    </a:lnR>
                    <a:lnT>
                      <a:noFill/>
                    </a:lnT>
                    <a:lnB>
                      <a:noFill/>
                    </a:lnB>
                    <a:solidFill>
                      <a:srgbClr val="ECECEC"/>
                    </a:solidFill>
                  </a:tcPr>
                </a:tc>
                <a:tc>
                  <a:txBody>
                    <a:bodyPr/>
                    <a:lstStyle/>
                    <a:p>
                      <a:pPr algn="ctr"/>
                      <a:r>
                        <a:rPr lang="pl-PL" sz="1200" b="1" dirty="0" smtClean="0">
                          <a:effectLst/>
                        </a:rPr>
                        <a:t>207</a:t>
                      </a:r>
                      <a:r>
                        <a:rPr lang="pl-PL" sz="1200" b="1" baseline="0" dirty="0" smtClean="0">
                          <a:effectLst/>
                        </a:rPr>
                        <a:t> </a:t>
                      </a:r>
                      <a:r>
                        <a:rPr lang="pl-PL" sz="1200" b="1" dirty="0" smtClean="0">
                          <a:effectLst/>
                        </a:rPr>
                        <a:t>(w </a:t>
                      </a:r>
                      <a:r>
                        <a:rPr lang="pl-PL" sz="1200" b="1" dirty="0">
                          <a:effectLst/>
                        </a:rPr>
                        <a:t>tym </a:t>
                      </a:r>
                      <a:r>
                        <a:rPr lang="pl-PL" sz="1200" b="1" dirty="0" smtClean="0">
                          <a:effectLst/>
                        </a:rPr>
                        <a:t>174 wszczynających </a:t>
                      </a:r>
                      <a:r>
                        <a:rPr lang="pl-PL" sz="1200" b="1" dirty="0">
                          <a:effectLst/>
                        </a:rPr>
                        <a:t>procedurę i </a:t>
                      </a:r>
                      <a:r>
                        <a:rPr lang="pl-PL" sz="1200" b="1" dirty="0" smtClean="0">
                          <a:effectLst/>
                        </a:rPr>
                        <a:t>33 dotyczących </a:t>
                      </a:r>
                      <a:r>
                        <a:rPr lang="pl-PL" sz="1200" b="1" dirty="0">
                          <a:effectLst/>
                        </a:rPr>
                        <a:t>kolejnych przypadków w trakcie procedury)</a:t>
                      </a:r>
                      <a:endParaRPr lang="pl-PL" sz="1200" dirty="0">
                        <a:effectLst/>
                      </a:endParaRPr>
                    </a:p>
                  </a:txBody>
                  <a:tcPr marL="17915" marR="17915" marT="17915" marB="17915" anchor="ctr">
                    <a:lnL>
                      <a:noFill/>
                    </a:lnL>
                    <a:lnR>
                      <a:noFill/>
                    </a:lnR>
                    <a:lnT>
                      <a:noFill/>
                    </a:lnT>
                    <a:lnB>
                      <a:noFill/>
                    </a:lnB>
                    <a:solidFill>
                      <a:srgbClr val="ECECEC"/>
                    </a:solidFill>
                  </a:tcPr>
                </a:tc>
              </a:tr>
              <a:tr h="346169">
                <a:tc>
                  <a:txBody>
                    <a:bodyPr/>
                    <a:lstStyle/>
                    <a:p>
                      <a:pPr algn="ctr"/>
                      <a:r>
                        <a:rPr lang="pl-PL" sz="1200" b="1">
                          <a:effectLst/>
                        </a:rPr>
                        <a:t>Ogólna liczba ofiar przemocy</a:t>
                      </a:r>
                      <a:endParaRPr lang="pl-PL" sz="1200">
                        <a:effectLst/>
                      </a:endParaRPr>
                    </a:p>
                  </a:txBody>
                  <a:tcPr marL="17915" marR="17915" marT="17915" marB="17915" anchor="ctr">
                    <a:lnL>
                      <a:noFill/>
                    </a:lnL>
                    <a:lnR>
                      <a:noFill/>
                    </a:lnR>
                    <a:lnT>
                      <a:noFill/>
                    </a:lnT>
                    <a:lnB>
                      <a:noFill/>
                    </a:lnB>
                    <a:solidFill>
                      <a:srgbClr val="ECECEC"/>
                    </a:solidFill>
                  </a:tcPr>
                </a:tc>
                <a:tc>
                  <a:txBody>
                    <a:bodyPr/>
                    <a:lstStyle/>
                    <a:p>
                      <a:pPr algn="ctr"/>
                      <a:r>
                        <a:rPr lang="pl-PL" sz="1200" b="1" dirty="0" smtClean="0">
                          <a:effectLst/>
                        </a:rPr>
                        <a:t>347</a:t>
                      </a:r>
                      <a:endParaRPr lang="pl-PL" sz="1200" dirty="0">
                        <a:effectLst/>
                      </a:endParaRPr>
                    </a:p>
                  </a:txBody>
                  <a:tcPr marL="17915" marR="17915" marT="17915" marB="17915" anchor="ctr">
                    <a:lnL>
                      <a:noFill/>
                    </a:lnL>
                    <a:lnR>
                      <a:noFill/>
                    </a:lnR>
                    <a:lnT>
                      <a:noFill/>
                    </a:lnT>
                    <a:lnB>
                      <a:noFill/>
                    </a:lnB>
                    <a:solidFill>
                      <a:srgbClr val="ECECEC"/>
                    </a:solidFill>
                  </a:tcPr>
                </a:tc>
              </a:tr>
              <a:tr h="197972">
                <a:tc>
                  <a:txBody>
                    <a:bodyPr/>
                    <a:lstStyle/>
                    <a:p>
                      <a:pPr algn="ctr"/>
                      <a:r>
                        <a:rPr lang="pl-PL" sz="1200">
                          <a:effectLst/>
                        </a:rPr>
                        <a:t>Liczba ofiar - kobiet</a:t>
                      </a:r>
                    </a:p>
                  </a:txBody>
                  <a:tcPr marL="17915" marR="17915" marT="17915" marB="17915" anchor="ctr">
                    <a:lnL>
                      <a:noFill/>
                    </a:lnL>
                    <a:lnR>
                      <a:noFill/>
                    </a:lnR>
                    <a:lnT>
                      <a:noFill/>
                    </a:lnT>
                    <a:lnB>
                      <a:noFill/>
                    </a:lnB>
                    <a:solidFill>
                      <a:srgbClr val="ECECEC"/>
                    </a:solidFill>
                  </a:tcPr>
                </a:tc>
                <a:tc>
                  <a:txBody>
                    <a:bodyPr/>
                    <a:lstStyle/>
                    <a:p>
                      <a:pPr algn="ctr"/>
                      <a:r>
                        <a:rPr lang="pl-PL" sz="1200" dirty="0" smtClean="0">
                          <a:effectLst/>
                        </a:rPr>
                        <a:t>214</a:t>
                      </a:r>
                      <a:endParaRPr lang="pl-PL" sz="1200" dirty="0">
                        <a:effectLst/>
                      </a:endParaRPr>
                    </a:p>
                  </a:txBody>
                  <a:tcPr marL="17915" marR="17915" marT="17915" marB="17915" anchor="ctr">
                    <a:lnL>
                      <a:noFill/>
                    </a:lnL>
                    <a:lnR>
                      <a:noFill/>
                    </a:lnR>
                    <a:lnT>
                      <a:noFill/>
                    </a:lnT>
                    <a:lnB>
                      <a:noFill/>
                    </a:lnB>
                    <a:solidFill>
                      <a:srgbClr val="ECECEC"/>
                    </a:solidFill>
                  </a:tcPr>
                </a:tc>
              </a:tr>
              <a:tr h="197972">
                <a:tc>
                  <a:txBody>
                    <a:bodyPr/>
                    <a:lstStyle/>
                    <a:p>
                      <a:pPr algn="ctr"/>
                      <a:r>
                        <a:rPr lang="pl-PL" sz="1200">
                          <a:effectLst/>
                        </a:rPr>
                        <a:t>Liczba ofiar - mężczyzn</a:t>
                      </a:r>
                    </a:p>
                  </a:txBody>
                  <a:tcPr marL="17915" marR="17915" marT="17915" marB="17915" anchor="ctr">
                    <a:lnL>
                      <a:noFill/>
                    </a:lnL>
                    <a:lnR>
                      <a:noFill/>
                    </a:lnR>
                    <a:lnT>
                      <a:noFill/>
                    </a:lnT>
                    <a:lnB>
                      <a:noFill/>
                    </a:lnB>
                    <a:solidFill>
                      <a:srgbClr val="ECECEC"/>
                    </a:solidFill>
                  </a:tcPr>
                </a:tc>
                <a:tc>
                  <a:txBody>
                    <a:bodyPr/>
                    <a:lstStyle/>
                    <a:p>
                      <a:pPr algn="ctr"/>
                      <a:r>
                        <a:rPr lang="pl-PL" sz="1200" dirty="0" smtClean="0">
                          <a:effectLst/>
                        </a:rPr>
                        <a:t>47</a:t>
                      </a:r>
                      <a:endParaRPr lang="pl-PL" sz="1200" dirty="0">
                        <a:effectLst/>
                      </a:endParaRPr>
                    </a:p>
                  </a:txBody>
                  <a:tcPr marL="17915" marR="17915" marT="17915" marB="17915" anchor="ctr">
                    <a:lnL>
                      <a:noFill/>
                    </a:lnL>
                    <a:lnR>
                      <a:noFill/>
                    </a:lnR>
                    <a:lnT>
                      <a:noFill/>
                    </a:lnT>
                    <a:lnB>
                      <a:noFill/>
                    </a:lnB>
                    <a:solidFill>
                      <a:srgbClr val="ECECEC"/>
                    </a:solidFill>
                  </a:tcPr>
                </a:tc>
              </a:tr>
              <a:tr h="197972">
                <a:tc>
                  <a:txBody>
                    <a:bodyPr/>
                    <a:lstStyle/>
                    <a:p>
                      <a:pPr algn="ctr"/>
                      <a:r>
                        <a:rPr lang="pl-PL" sz="1200">
                          <a:effectLst/>
                        </a:rPr>
                        <a:t>Liczna ofiar - małoletnich</a:t>
                      </a:r>
                    </a:p>
                  </a:txBody>
                  <a:tcPr marL="17915" marR="17915" marT="17915" marB="17915" anchor="ctr">
                    <a:lnL>
                      <a:noFill/>
                    </a:lnL>
                    <a:lnR>
                      <a:noFill/>
                    </a:lnR>
                    <a:lnT>
                      <a:noFill/>
                    </a:lnT>
                    <a:lnB>
                      <a:noFill/>
                    </a:lnB>
                    <a:solidFill>
                      <a:srgbClr val="ECECEC"/>
                    </a:solidFill>
                  </a:tcPr>
                </a:tc>
                <a:tc>
                  <a:txBody>
                    <a:bodyPr/>
                    <a:lstStyle/>
                    <a:p>
                      <a:pPr algn="ctr"/>
                      <a:r>
                        <a:rPr lang="pl-PL" sz="1200" dirty="0" smtClean="0">
                          <a:effectLst/>
                        </a:rPr>
                        <a:t>86</a:t>
                      </a:r>
                      <a:endParaRPr lang="pl-PL" sz="1200" dirty="0">
                        <a:effectLst/>
                      </a:endParaRPr>
                    </a:p>
                  </a:txBody>
                  <a:tcPr marL="17915" marR="17915" marT="17915" marB="17915" anchor="ctr">
                    <a:lnL>
                      <a:noFill/>
                    </a:lnL>
                    <a:lnR>
                      <a:noFill/>
                    </a:lnR>
                    <a:lnT>
                      <a:noFill/>
                    </a:lnT>
                    <a:lnB>
                      <a:noFill/>
                    </a:lnB>
                    <a:solidFill>
                      <a:srgbClr val="ECECEC"/>
                    </a:solidFill>
                  </a:tcPr>
                </a:tc>
              </a:tr>
              <a:tr h="494367">
                <a:tc>
                  <a:txBody>
                    <a:bodyPr/>
                    <a:lstStyle/>
                    <a:p>
                      <a:pPr algn="ctr"/>
                      <a:r>
                        <a:rPr lang="pl-PL" sz="1200" b="1">
                          <a:effectLst/>
                        </a:rPr>
                        <a:t>Ogólna liczba osób podejrzewanych o przemoc</a:t>
                      </a:r>
                      <a:endParaRPr lang="pl-PL" sz="1200">
                        <a:effectLst/>
                      </a:endParaRPr>
                    </a:p>
                  </a:txBody>
                  <a:tcPr marL="17915" marR="17915" marT="17915" marB="17915" anchor="ctr">
                    <a:lnL>
                      <a:noFill/>
                    </a:lnL>
                    <a:lnR>
                      <a:noFill/>
                    </a:lnR>
                    <a:lnT>
                      <a:noFill/>
                    </a:lnT>
                    <a:lnB>
                      <a:noFill/>
                    </a:lnB>
                    <a:solidFill>
                      <a:srgbClr val="ECECEC"/>
                    </a:solidFill>
                  </a:tcPr>
                </a:tc>
                <a:tc>
                  <a:txBody>
                    <a:bodyPr/>
                    <a:lstStyle/>
                    <a:p>
                      <a:pPr algn="ctr"/>
                      <a:r>
                        <a:rPr lang="pl-PL" sz="1200" b="1" dirty="0" smtClean="0">
                          <a:effectLst/>
                        </a:rPr>
                        <a:t>208</a:t>
                      </a:r>
                      <a:endParaRPr lang="pl-PL" sz="1200" dirty="0">
                        <a:effectLst/>
                      </a:endParaRPr>
                    </a:p>
                  </a:txBody>
                  <a:tcPr marL="17915" marR="17915" marT="17915" marB="17915" anchor="ctr">
                    <a:lnL>
                      <a:noFill/>
                    </a:lnL>
                    <a:lnR>
                      <a:noFill/>
                    </a:lnR>
                    <a:lnT>
                      <a:noFill/>
                    </a:lnT>
                    <a:lnB>
                      <a:noFill/>
                    </a:lnB>
                    <a:solidFill>
                      <a:srgbClr val="ECECEC"/>
                    </a:solidFill>
                  </a:tcPr>
                </a:tc>
              </a:tr>
              <a:tr h="346169">
                <a:tc>
                  <a:txBody>
                    <a:bodyPr/>
                    <a:lstStyle/>
                    <a:p>
                      <a:pPr algn="ctr"/>
                      <a:r>
                        <a:rPr lang="pl-PL" sz="1200">
                          <a:effectLst/>
                        </a:rPr>
                        <a:t>Liczba podejrzewanych sprawców - kobiet</a:t>
                      </a:r>
                    </a:p>
                  </a:txBody>
                  <a:tcPr marL="17915" marR="17915" marT="17915" marB="17915" anchor="ctr">
                    <a:lnL>
                      <a:noFill/>
                    </a:lnL>
                    <a:lnR>
                      <a:noFill/>
                    </a:lnR>
                    <a:lnT>
                      <a:noFill/>
                    </a:lnT>
                    <a:lnB>
                      <a:noFill/>
                    </a:lnB>
                    <a:solidFill>
                      <a:srgbClr val="ECECEC"/>
                    </a:solidFill>
                  </a:tcPr>
                </a:tc>
                <a:tc>
                  <a:txBody>
                    <a:bodyPr/>
                    <a:lstStyle/>
                    <a:p>
                      <a:pPr algn="ctr"/>
                      <a:r>
                        <a:rPr lang="pl-PL" sz="1200" dirty="0" smtClean="0">
                          <a:effectLst/>
                        </a:rPr>
                        <a:t>9</a:t>
                      </a:r>
                      <a:endParaRPr lang="pl-PL" sz="1200" dirty="0">
                        <a:effectLst/>
                      </a:endParaRPr>
                    </a:p>
                  </a:txBody>
                  <a:tcPr marL="17915" marR="17915" marT="17915" marB="17915" anchor="ctr">
                    <a:lnL>
                      <a:noFill/>
                    </a:lnL>
                    <a:lnR>
                      <a:noFill/>
                    </a:lnR>
                    <a:lnT>
                      <a:noFill/>
                    </a:lnT>
                    <a:lnB>
                      <a:noFill/>
                    </a:lnB>
                    <a:solidFill>
                      <a:srgbClr val="ECECEC"/>
                    </a:solidFill>
                  </a:tcPr>
                </a:tc>
              </a:tr>
              <a:tr h="346169">
                <a:tc>
                  <a:txBody>
                    <a:bodyPr/>
                    <a:lstStyle/>
                    <a:p>
                      <a:pPr algn="ctr"/>
                      <a:r>
                        <a:rPr lang="pl-PL" sz="1200">
                          <a:effectLst/>
                        </a:rPr>
                        <a:t>Liczba podejrzewanych sprawców - mężczyzn</a:t>
                      </a:r>
                    </a:p>
                  </a:txBody>
                  <a:tcPr marL="17915" marR="17915" marT="17915" marB="17915" anchor="ctr">
                    <a:lnL>
                      <a:noFill/>
                    </a:lnL>
                    <a:lnR>
                      <a:noFill/>
                    </a:lnR>
                    <a:lnT>
                      <a:noFill/>
                    </a:lnT>
                    <a:lnB>
                      <a:noFill/>
                    </a:lnB>
                    <a:solidFill>
                      <a:srgbClr val="ECECEC"/>
                    </a:solidFill>
                  </a:tcPr>
                </a:tc>
                <a:tc>
                  <a:txBody>
                    <a:bodyPr/>
                    <a:lstStyle/>
                    <a:p>
                      <a:pPr algn="ctr"/>
                      <a:r>
                        <a:rPr lang="pl-PL" sz="1200" dirty="0" smtClean="0">
                          <a:effectLst/>
                        </a:rPr>
                        <a:t>199</a:t>
                      </a:r>
                      <a:endParaRPr lang="pl-PL" sz="1200" dirty="0">
                        <a:effectLst/>
                      </a:endParaRPr>
                    </a:p>
                  </a:txBody>
                  <a:tcPr marL="17915" marR="17915" marT="17915" marB="17915" anchor="ctr">
                    <a:lnL>
                      <a:noFill/>
                    </a:lnL>
                    <a:lnR>
                      <a:noFill/>
                    </a:lnR>
                    <a:lnT>
                      <a:noFill/>
                    </a:lnT>
                    <a:lnB>
                      <a:noFill/>
                    </a:lnB>
                    <a:solidFill>
                      <a:srgbClr val="ECECEC"/>
                    </a:solidFill>
                  </a:tcPr>
                </a:tc>
              </a:tr>
              <a:tr h="346169">
                <a:tc>
                  <a:txBody>
                    <a:bodyPr/>
                    <a:lstStyle/>
                    <a:p>
                      <a:pPr algn="ctr"/>
                      <a:r>
                        <a:rPr lang="pl-PL" sz="1200">
                          <a:effectLst/>
                        </a:rPr>
                        <a:t>Liczba podejrzewanych sprawców - nieletnich</a:t>
                      </a:r>
                    </a:p>
                  </a:txBody>
                  <a:tcPr marL="17915" marR="17915" marT="17915" marB="17915" anchor="ctr">
                    <a:lnL>
                      <a:noFill/>
                    </a:lnL>
                    <a:lnR>
                      <a:noFill/>
                    </a:lnR>
                    <a:lnT>
                      <a:noFill/>
                    </a:lnT>
                    <a:lnB>
                      <a:noFill/>
                    </a:lnB>
                    <a:solidFill>
                      <a:srgbClr val="ECECEC"/>
                    </a:solidFill>
                  </a:tcPr>
                </a:tc>
                <a:tc>
                  <a:txBody>
                    <a:bodyPr/>
                    <a:lstStyle/>
                    <a:p>
                      <a:pPr algn="ctr"/>
                      <a:r>
                        <a:rPr lang="pl-PL" sz="1200" dirty="0" smtClean="0">
                          <a:effectLst/>
                        </a:rPr>
                        <a:t>0</a:t>
                      </a:r>
                      <a:endParaRPr lang="pl-PL" sz="1200" dirty="0">
                        <a:effectLst/>
                      </a:endParaRPr>
                    </a:p>
                  </a:txBody>
                  <a:tcPr marL="17915" marR="17915" marT="17915" marB="17915" anchor="ctr">
                    <a:lnL>
                      <a:noFill/>
                    </a:lnL>
                    <a:lnR>
                      <a:noFill/>
                    </a:lnR>
                    <a:lnT>
                      <a:noFill/>
                    </a:lnT>
                    <a:lnB>
                      <a:noFill/>
                    </a:lnB>
                    <a:solidFill>
                      <a:srgbClr val="ECECEC"/>
                    </a:solidFill>
                  </a:tcPr>
                </a:tc>
              </a:tr>
              <a:tr h="642564">
                <a:tc>
                  <a:txBody>
                    <a:bodyPr/>
                    <a:lstStyle/>
                    <a:p>
                      <a:pPr algn="ctr"/>
                      <a:r>
                        <a:rPr lang="pl-PL" sz="1200" b="1">
                          <a:effectLst/>
                        </a:rPr>
                        <a:t>Ogólna liczba podejrzewanych sprawców będących pod wpływem alkoholu</a:t>
                      </a:r>
                      <a:endParaRPr lang="pl-PL" sz="1200">
                        <a:effectLst/>
                      </a:endParaRPr>
                    </a:p>
                  </a:txBody>
                  <a:tcPr marL="17915" marR="17915" marT="17915" marB="17915" anchor="ctr">
                    <a:lnL>
                      <a:noFill/>
                    </a:lnL>
                    <a:lnR>
                      <a:noFill/>
                    </a:lnR>
                    <a:lnT>
                      <a:noFill/>
                    </a:lnT>
                    <a:lnB>
                      <a:noFill/>
                    </a:lnB>
                    <a:solidFill>
                      <a:srgbClr val="ECECEC"/>
                    </a:solidFill>
                  </a:tcPr>
                </a:tc>
                <a:tc>
                  <a:txBody>
                    <a:bodyPr/>
                    <a:lstStyle/>
                    <a:p>
                      <a:pPr algn="ctr"/>
                      <a:r>
                        <a:rPr lang="pl-PL" sz="1200" b="1" dirty="0" smtClean="0">
                          <a:effectLst/>
                        </a:rPr>
                        <a:t>90</a:t>
                      </a:r>
                      <a:endParaRPr lang="pl-PL" sz="1200" dirty="0">
                        <a:effectLst/>
                      </a:endParaRPr>
                    </a:p>
                  </a:txBody>
                  <a:tcPr marL="17915" marR="17915" marT="17915" marB="17915" anchor="ctr">
                    <a:lnL>
                      <a:noFill/>
                    </a:lnL>
                    <a:lnR>
                      <a:noFill/>
                    </a:lnR>
                    <a:lnT>
                      <a:noFill/>
                    </a:lnT>
                    <a:lnB>
                      <a:noFill/>
                    </a:lnB>
                    <a:solidFill>
                      <a:srgbClr val="ECECEC"/>
                    </a:solidFill>
                  </a:tcPr>
                </a:tc>
              </a:tr>
              <a:tr h="494367">
                <a:tc>
                  <a:txBody>
                    <a:bodyPr/>
                    <a:lstStyle/>
                    <a:p>
                      <a:pPr algn="ctr"/>
                      <a:r>
                        <a:rPr lang="pl-PL" sz="1200">
                          <a:effectLst/>
                        </a:rPr>
                        <a:t>Podejrzewani sprawcy pod wpływem alkoholu - kobiety</a:t>
                      </a:r>
                    </a:p>
                  </a:txBody>
                  <a:tcPr marL="17915" marR="17915" marT="17915" marB="17915" anchor="ctr">
                    <a:lnL>
                      <a:noFill/>
                    </a:lnL>
                    <a:lnR>
                      <a:noFill/>
                    </a:lnR>
                    <a:lnT>
                      <a:noFill/>
                    </a:lnT>
                    <a:lnB>
                      <a:noFill/>
                    </a:lnB>
                    <a:solidFill>
                      <a:srgbClr val="ECECEC"/>
                    </a:solidFill>
                  </a:tcPr>
                </a:tc>
                <a:tc>
                  <a:txBody>
                    <a:bodyPr/>
                    <a:lstStyle/>
                    <a:p>
                      <a:pPr algn="ctr"/>
                      <a:r>
                        <a:rPr lang="pl-PL" sz="1200" dirty="0">
                          <a:effectLst/>
                        </a:rPr>
                        <a:t>2 </a:t>
                      </a:r>
                    </a:p>
                  </a:txBody>
                  <a:tcPr marL="17915" marR="17915" marT="17915" marB="17915" anchor="ctr">
                    <a:lnL>
                      <a:noFill/>
                    </a:lnL>
                    <a:lnR>
                      <a:noFill/>
                    </a:lnR>
                    <a:lnT>
                      <a:noFill/>
                    </a:lnT>
                    <a:lnB>
                      <a:noFill/>
                    </a:lnB>
                    <a:solidFill>
                      <a:srgbClr val="ECECEC"/>
                    </a:solidFill>
                  </a:tcPr>
                </a:tc>
              </a:tr>
              <a:tr h="494367">
                <a:tc>
                  <a:txBody>
                    <a:bodyPr/>
                    <a:lstStyle/>
                    <a:p>
                      <a:pPr algn="ctr"/>
                      <a:r>
                        <a:rPr lang="pl-PL" sz="1200">
                          <a:effectLst/>
                        </a:rPr>
                        <a:t>Podejrzewani sprawcy pod wpływem alkoholu - mężczyźni</a:t>
                      </a:r>
                    </a:p>
                  </a:txBody>
                  <a:tcPr marL="17915" marR="17915" marT="17915" marB="17915" anchor="ctr">
                    <a:lnL>
                      <a:noFill/>
                    </a:lnL>
                    <a:lnR>
                      <a:noFill/>
                    </a:lnR>
                    <a:lnT>
                      <a:noFill/>
                    </a:lnT>
                    <a:lnB>
                      <a:noFill/>
                    </a:lnB>
                    <a:solidFill>
                      <a:srgbClr val="ECECEC"/>
                    </a:solidFill>
                  </a:tcPr>
                </a:tc>
                <a:tc>
                  <a:txBody>
                    <a:bodyPr/>
                    <a:lstStyle/>
                    <a:p>
                      <a:pPr algn="ctr"/>
                      <a:r>
                        <a:rPr lang="pl-PL" sz="1200" dirty="0" smtClean="0">
                          <a:effectLst/>
                        </a:rPr>
                        <a:t>88</a:t>
                      </a:r>
                      <a:endParaRPr lang="pl-PL" sz="1200" dirty="0">
                        <a:effectLst/>
                      </a:endParaRPr>
                    </a:p>
                  </a:txBody>
                  <a:tcPr marL="17915" marR="17915" marT="17915" marB="17915" anchor="ctr">
                    <a:lnL>
                      <a:noFill/>
                    </a:lnL>
                    <a:lnR>
                      <a:noFill/>
                    </a:lnR>
                    <a:lnT>
                      <a:noFill/>
                    </a:lnT>
                    <a:lnB>
                      <a:noFill/>
                    </a:lnB>
                    <a:solidFill>
                      <a:srgbClr val="ECECEC"/>
                    </a:solidFill>
                  </a:tcPr>
                </a:tc>
              </a:tr>
              <a:tr h="494367">
                <a:tc>
                  <a:txBody>
                    <a:bodyPr/>
                    <a:lstStyle/>
                    <a:p>
                      <a:pPr algn="ctr"/>
                      <a:r>
                        <a:rPr lang="pl-PL" sz="1200">
                          <a:effectLst/>
                        </a:rPr>
                        <a:t>Podejrzewani sprawcy pod wpływem alkoholu - nieletni</a:t>
                      </a:r>
                    </a:p>
                  </a:txBody>
                  <a:tcPr marL="17915" marR="17915" marT="17915" marB="17915" anchor="ctr">
                    <a:lnL>
                      <a:noFill/>
                    </a:lnL>
                    <a:lnR>
                      <a:noFill/>
                    </a:lnR>
                    <a:lnT>
                      <a:noFill/>
                    </a:lnT>
                    <a:lnB>
                      <a:noFill/>
                    </a:lnB>
                    <a:solidFill>
                      <a:srgbClr val="ECECEC"/>
                    </a:solidFill>
                  </a:tcPr>
                </a:tc>
                <a:tc>
                  <a:txBody>
                    <a:bodyPr/>
                    <a:lstStyle/>
                    <a:p>
                      <a:pPr algn="ctr"/>
                      <a:r>
                        <a:rPr lang="pl-PL" sz="1200" dirty="0" smtClean="0">
                          <a:effectLst/>
                        </a:rPr>
                        <a:t>0</a:t>
                      </a:r>
                      <a:endParaRPr lang="pl-PL" sz="1200" dirty="0">
                        <a:effectLst/>
                      </a:endParaRPr>
                    </a:p>
                  </a:txBody>
                  <a:tcPr marL="17915" marR="17915" marT="17915" marB="17915" anchor="ctr">
                    <a:lnL>
                      <a:noFill/>
                    </a:lnL>
                    <a:lnR>
                      <a:noFill/>
                    </a:lnR>
                    <a:lnT>
                      <a:noFill/>
                    </a:lnT>
                    <a:lnB>
                      <a:noFill/>
                    </a:lnB>
                    <a:solidFill>
                      <a:srgbClr val="ECECEC"/>
                    </a:solidFill>
                  </a:tcPr>
                </a:tc>
              </a:tr>
              <a:tr h="938959">
                <a:tc>
                  <a:txBody>
                    <a:bodyPr/>
                    <a:lstStyle/>
                    <a:p>
                      <a:pPr algn="ctr"/>
                      <a:r>
                        <a:rPr lang="pl-PL" sz="1200" b="1" dirty="0" smtClean="0">
                          <a:effectLst/>
                        </a:rPr>
                        <a:t>Tab.1. Statystyka dot. skali</a:t>
                      </a:r>
                      <a:r>
                        <a:rPr lang="pl-PL" sz="1200" b="1" baseline="0" dirty="0" smtClean="0">
                          <a:effectLst/>
                        </a:rPr>
                        <a:t> zjawiska przemocy w rodzinie na terenie powiatu brzeskiego w 2017 roku</a:t>
                      </a:r>
                      <a:endParaRPr lang="pl-PL" sz="1200" b="1" dirty="0">
                        <a:effectLst/>
                      </a:endParaRPr>
                    </a:p>
                  </a:txBody>
                  <a:tcPr marL="17915" marR="17915" marT="17915" marB="17915" anchor="ctr">
                    <a:lnL>
                      <a:noFill/>
                    </a:lnL>
                    <a:lnR>
                      <a:noFill/>
                    </a:lnR>
                    <a:lnT>
                      <a:noFill/>
                    </a:lnT>
                    <a:lnB>
                      <a:noFill/>
                    </a:lnB>
                    <a:solidFill>
                      <a:srgbClr val="ECECEC"/>
                    </a:solidFill>
                  </a:tcPr>
                </a:tc>
                <a:tc>
                  <a:txBody>
                    <a:bodyPr/>
                    <a:lstStyle/>
                    <a:p>
                      <a:pPr algn="ctr"/>
                      <a:endParaRPr lang="pl-PL" sz="1200" dirty="0">
                        <a:effectLst/>
                      </a:endParaRPr>
                    </a:p>
                  </a:txBody>
                  <a:tcPr marL="17915" marR="17915" marT="17915" marB="17915" anchor="ctr">
                    <a:lnL>
                      <a:noFill/>
                    </a:lnL>
                    <a:lnR>
                      <a:noFill/>
                    </a:lnR>
                    <a:lnT>
                      <a:noFill/>
                    </a:lnT>
                    <a:lnB>
                      <a:noFill/>
                    </a:lnB>
                    <a:solidFill>
                      <a:srgbClr val="ECECEC"/>
                    </a:solidFill>
                  </a:tcPr>
                </a:tc>
              </a:tr>
            </a:tbl>
          </a:graphicData>
        </a:graphic>
      </p:graphicFrame>
    </p:spTree>
    <p:extLst>
      <p:ext uri="{BB962C8B-B14F-4D97-AF65-F5344CB8AC3E}">
        <p14:creationId xmlns:p14="http://schemas.microsoft.com/office/powerpoint/2010/main" val="39627766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p:cNvPicPr>
            <a:picLocks noChangeAspect="1" noChangeArrowheads="1"/>
          </p:cNvPicPr>
          <p:nvPr/>
        </p:nvPicPr>
        <p:blipFill>
          <a:blip r:embed="rId2"/>
          <a:srcRect/>
          <a:stretch>
            <a:fillRect/>
          </a:stretch>
        </p:blipFill>
        <p:spPr bwMode="auto">
          <a:xfrm>
            <a:off x="0" y="0"/>
            <a:ext cx="9801225" cy="734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p:cNvPicPr>
            <a:picLocks noChangeAspect="1" noChangeArrowheads="1"/>
          </p:cNvPicPr>
          <p:nvPr/>
        </p:nvPicPr>
        <p:blipFill>
          <a:blip r:embed="rId2"/>
          <a:srcRect/>
          <a:stretch>
            <a:fillRect/>
          </a:stretch>
        </p:blipFill>
        <p:spPr bwMode="auto">
          <a:xfrm>
            <a:off x="0" y="0"/>
            <a:ext cx="9801225" cy="734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p:cNvPicPr>
            <a:picLocks noChangeAspect="1" noChangeArrowheads="1"/>
          </p:cNvPicPr>
          <p:nvPr/>
        </p:nvPicPr>
        <p:blipFill>
          <a:blip r:embed="rId2"/>
          <a:srcRect/>
          <a:stretch>
            <a:fillRect/>
          </a:stretch>
        </p:blipFill>
        <p:spPr bwMode="auto">
          <a:xfrm>
            <a:off x="0" y="0"/>
            <a:ext cx="9801225" cy="734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p:cNvPicPr>
            <a:picLocks noChangeAspect="1" noChangeArrowheads="1"/>
          </p:cNvPicPr>
          <p:nvPr/>
        </p:nvPicPr>
        <p:blipFill>
          <a:blip r:embed="rId2"/>
          <a:srcRect/>
          <a:stretch>
            <a:fillRect/>
          </a:stretch>
        </p:blipFill>
        <p:spPr bwMode="auto">
          <a:xfrm>
            <a:off x="0" y="0"/>
            <a:ext cx="9801225" cy="734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2"/>
          <p:cNvPicPr>
            <a:picLocks noChangeAspect="1" noChangeArrowheads="1"/>
          </p:cNvPicPr>
          <p:nvPr/>
        </p:nvPicPr>
        <p:blipFill>
          <a:blip r:embed="rId2"/>
          <a:srcRect/>
          <a:stretch>
            <a:fillRect/>
          </a:stretch>
        </p:blipFill>
        <p:spPr bwMode="auto">
          <a:xfrm>
            <a:off x="0" y="0"/>
            <a:ext cx="9801225" cy="734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p:cNvPicPr>
            <a:picLocks noChangeAspect="1" noChangeArrowheads="1"/>
          </p:cNvPicPr>
          <p:nvPr/>
        </p:nvPicPr>
        <p:blipFill>
          <a:blip r:embed="rId2"/>
          <a:srcRect/>
          <a:stretch>
            <a:fillRect/>
          </a:stretch>
        </p:blipFill>
        <p:spPr bwMode="auto">
          <a:xfrm>
            <a:off x="0" y="0"/>
            <a:ext cx="9801225" cy="734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2"/>
          <p:cNvPicPr>
            <a:picLocks noChangeAspect="1" noChangeArrowheads="1"/>
          </p:cNvPicPr>
          <p:nvPr/>
        </p:nvPicPr>
        <p:blipFill>
          <a:blip r:embed="rId2"/>
          <a:srcRect/>
          <a:stretch>
            <a:fillRect/>
          </a:stretch>
        </p:blipFill>
        <p:spPr bwMode="auto">
          <a:xfrm>
            <a:off x="0" y="0"/>
            <a:ext cx="9801225" cy="734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2"/>
          <p:cNvPicPr>
            <a:picLocks noChangeAspect="1" noChangeArrowheads="1"/>
          </p:cNvPicPr>
          <p:nvPr/>
        </p:nvPicPr>
        <p:blipFill>
          <a:blip r:embed="rId2"/>
          <a:srcRect/>
          <a:stretch>
            <a:fillRect/>
          </a:stretch>
        </p:blipFill>
        <p:spPr bwMode="auto">
          <a:xfrm>
            <a:off x="0" y="0"/>
            <a:ext cx="9801225" cy="734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p:cNvPicPr>
            <a:picLocks noChangeAspect="1" noChangeArrowheads="1"/>
          </p:cNvPicPr>
          <p:nvPr/>
        </p:nvPicPr>
        <p:blipFill>
          <a:blip r:embed="rId2"/>
          <a:srcRect/>
          <a:stretch>
            <a:fillRect/>
          </a:stretch>
        </p:blipFill>
        <p:spPr bwMode="auto">
          <a:xfrm>
            <a:off x="0" y="0"/>
            <a:ext cx="9801225" cy="734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2"/>
          <p:cNvPicPr>
            <a:picLocks noChangeAspect="1" noChangeArrowheads="1"/>
          </p:cNvPicPr>
          <p:nvPr/>
        </p:nvPicPr>
        <p:blipFill>
          <a:blip r:embed="rId2"/>
          <a:srcRect/>
          <a:stretch>
            <a:fillRect/>
          </a:stretch>
        </p:blipFill>
        <p:spPr bwMode="auto">
          <a:xfrm>
            <a:off x="0" y="0"/>
            <a:ext cx="9801225" cy="734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ymbol zastępczy zawartości 5"/>
          <p:cNvGraphicFramePr>
            <a:graphicFrameLocks noGrp="1"/>
          </p:cNvGraphicFramePr>
          <p:nvPr>
            <p:ph idx="4294967295"/>
            <p:extLst>
              <p:ext uri="{D42A27DB-BD31-4B8C-83A1-F6EECF244321}">
                <p14:modId xmlns:p14="http://schemas.microsoft.com/office/powerpoint/2010/main" val="703803530"/>
              </p:ext>
            </p:extLst>
          </p:nvPr>
        </p:nvGraphicFramePr>
        <p:xfrm>
          <a:off x="1259632" y="116632"/>
          <a:ext cx="7137986" cy="6562784"/>
        </p:xfrm>
        <a:graphic>
          <a:graphicData uri="http://schemas.openxmlformats.org/drawingml/2006/table">
            <a:tbl>
              <a:tblPr>
                <a:tableStyleId>{5C22544A-7EE6-4342-B048-85BDC9FD1C3A}</a:tableStyleId>
              </a:tblPr>
              <a:tblGrid>
                <a:gridCol w="2952328"/>
                <a:gridCol w="2016224"/>
                <a:gridCol w="1568875"/>
                <a:gridCol w="600559"/>
              </a:tblGrid>
              <a:tr h="113943">
                <a:tc gridSpan="3">
                  <a:txBody>
                    <a:bodyPr/>
                    <a:lstStyle/>
                    <a:p>
                      <a:pPr algn="ctr">
                        <a:spcAft>
                          <a:spcPts val="0"/>
                        </a:spcAft>
                      </a:pPr>
                      <a:r>
                        <a:rPr lang="pl-PL" sz="600" dirty="0">
                          <a:effectLst/>
                        </a:rPr>
                        <a:t>Wyszczególnienie</a:t>
                      </a:r>
                      <a:endParaRPr lang="pl-PL" sz="600" dirty="0">
                        <a:effectLst/>
                        <a:latin typeface="Times New Roman"/>
                        <a:ea typeface="Times New Roman"/>
                      </a:endParaRPr>
                    </a:p>
                  </a:txBody>
                  <a:tcPr marL="0" marR="0" marT="0" marB="0" anchor="ctr"/>
                </a:tc>
                <a:tc hMerge="1">
                  <a:txBody>
                    <a:bodyPr/>
                    <a:lstStyle/>
                    <a:p>
                      <a:endParaRPr lang="pl-PL"/>
                    </a:p>
                  </a:txBody>
                  <a:tcPr/>
                </a:tc>
                <a:tc hMerge="1">
                  <a:txBody>
                    <a:bodyPr/>
                    <a:lstStyle/>
                    <a:p>
                      <a:endParaRPr lang="pl-PL"/>
                    </a:p>
                  </a:txBody>
                  <a:tcPr/>
                </a:tc>
                <a:tc>
                  <a:txBody>
                    <a:bodyPr/>
                    <a:lstStyle/>
                    <a:p>
                      <a:pPr algn="ctr">
                        <a:spcAft>
                          <a:spcPts val="0"/>
                        </a:spcAft>
                      </a:pPr>
                      <a:r>
                        <a:rPr lang="pl-PL" sz="600">
                          <a:effectLst/>
                        </a:rPr>
                        <a:t>Liczba</a:t>
                      </a:r>
                      <a:endParaRPr lang="pl-PL" sz="600">
                        <a:effectLst/>
                        <a:latin typeface="Times New Roman"/>
                        <a:ea typeface="Times New Roman"/>
                      </a:endParaRPr>
                    </a:p>
                  </a:txBody>
                  <a:tcPr marL="0" marR="0" marT="0" marB="0" anchor="ctr"/>
                </a:tc>
              </a:tr>
              <a:tr h="113943">
                <a:tc rowSpan="6">
                  <a:txBody>
                    <a:bodyPr/>
                    <a:lstStyle/>
                    <a:p>
                      <a:pPr>
                        <a:spcAft>
                          <a:spcPts val="0"/>
                        </a:spcAft>
                      </a:pPr>
                      <a:r>
                        <a:rPr lang="pl-PL" sz="600" dirty="0">
                          <a:effectLst/>
                        </a:rPr>
                        <a:t>Wnioski, zawiadomienia, interwencje skierowane do instytucji i organizacji</a:t>
                      </a:r>
                      <a:endParaRPr lang="pl-PL" sz="600" dirty="0">
                        <a:effectLst/>
                        <a:latin typeface="Times New Roman"/>
                        <a:ea typeface="Times New Roman"/>
                      </a:endParaRPr>
                    </a:p>
                  </a:txBody>
                  <a:tcPr marL="15208" marR="0" marT="9125" marB="9125" anchor="ctr"/>
                </a:tc>
                <a:tc>
                  <a:txBody>
                    <a:bodyPr/>
                    <a:lstStyle/>
                    <a:p>
                      <a:pPr>
                        <a:spcAft>
                          <a:spcPts val="0"/>
                        </a:spcAft>
                      </a:pPr>
                      <a:r>
                        <a:rPr lang="pl-PL" sz="600">
                          <a:effectLst/>
                        </a:rPr>
                        <a:t> </a:t>
                      </a:r>
                      <a:endParaRPr lang="pl-PL" sz="600">
                        <a:effectLst/>
                        <a:latin typeface="Times New Roman"/>
                        <a:ea typeface="Times New Roman"/>
                      </a:endParaRPr>
                    </a:p>
                  </a:txBody>
                  <a:tcPr marL="0" marR="0" marT="0" marB="0" anchor="ctr"/>
                </a:tc>
                <a:tc>
                  <a:txBody>
                    <a:bodyPr/>
                    <a:lstStyle/>
                    <a:p>
                      <a:pPr>
                        <a:spcAft>
                          <a:spcPts val="0"/>
                        </a:spcAft>
                      </a:pPr>
                      <a:r>
                        <a:rPr lang="pl-PL" sz="600" dirty="0">
                          <a:effectLst/>
                        </a:rPr>
                        <a:t> </a:t>
                      </a:r>
                      <a:endParaRPr lang="pl-PL" sz="600" dirty="0">
                        <a:effectLst/>
                        <a:latin typeface="Times New Roman"/>
                        <a:ea typeface="Times New Roman"/>
                      </a:endParaRPr>
                    </a:p>
                  </a:txBody>
                  <a:tcPr marL="0" marR="0" marT="0" marB="0" anchor="ctr"/>
                </a:tc>
                <a:tc>
                  <a:txBody>
                    <a:bodyPr/>
                    <a:lstStyle/>
                    <a:p>
                      <a:pPr>
                        <a:spcAft>
                          <a:spcPts val="0"/>
                        </a:spcAft>
                      </a:pPr>
                      <a:r>
                        <a:rPr lang="pl-PL" sz="600">
                          <a:effectLst/>
                        </a:rPr>
                        <a:t> </a:t>
                      </a:r>
                      <a:endParaRPr lang="pl-PL" sz="600">
                        <a:effectLst/>
                        <a:latin typeface="Times New Roman"/>
                        <a:ea typeface="Times New Roman"/>
                      </a:endParaRPr>
                    </a:p>
                  </a:txBody>
                  <a:tcPr marL="0" marR="0" marT="0" marB="0" anchor="ctr"/>
                </a:tc>
              </a:tr>
              <a:tr h="250629">
                <a:tc vMerge="1">
                  <a:txBody>
                    <a:bodyPr/>
                    <a:lstStyle/>
                    <a:p>
                      <a:endParaRPr lang="pl-PL"/>
                    </a:p>
                  </a:txBody>
                  <a:tcPr/>
                </a:tc>
                <a:tc rowSpan="5">
                  <a:txBody>
                    <a:bodyPr/>
                    <a:lstStyle/>
                    <a:p>
                      <a:pPr>
                        <a:spcAft>
                          <a:spcPts val="0"/>
                        </a:spcAft>
                      </a:pPr>
                      <a:r>
                        <a:rPr lang="pl-PL" sz="600" dirty="0">
                          <a:effectLst/>
                        </a:rPr>
                        <a:t>z tego do:</a:t>
                      </a:r>
                      <a:endParaRPr lang="pl-PL" sz="600" dirty="0">
                        <a:effectLst/>
                        <a:latin typeface="Times New Roman"/>
                        <a:ea typeface="Times New Roman"/>
                      </a:endParaRPr>
                    </a:p>
                  </a:txBody>
                  <a:tcPr marL="15208" marR="0" marT="9125" marB="9125" anchor="ctr"/>
                </a:tc>
                <a:tc>
                  <a:txBody>
                    <a:bodyPr/>
                    <a:lstStyle/>
                    <a:p>
                      <a:pPr>
                        <a:spcAft>
                          <a:spcPts val="0"/>
                        </a:spcAft>
                      </a:pPr>
                      <a:r>
                        <a:rPr lang="pl-PL" sz="600">
                          <a:effectLst/>
                        </a:rPr>
                        <a:t>sądów rodzinnych</a:t>
                      </a:r>
                      <a:endParaRPr lang="pl-PL" sz="600">
                        <a:effectLst/>
                        <a:latin typeface="Times New Roman"/>
                        <a:ea typeface="Times New Roman"/>
                      </a:endParaRPr>
                    </a:p>
                  </a:txBody>
                  <a:tcPr marL="15208" marR="0" marT="9125" marB="9125" anchor="ctr"/>
                </a:tc>
                <a:tc>
                  <a:txBody>
                    <a:bodyPr/>
                    <a:lstStyle/>
                    <a:p>
                      <a:pPr algn="ctr">
                        <a:spcAft>
                          <a:spcPts val="0"/>
                        </a:spcAft>
                      </a:pPr>
                      <a:r>
                        <a:rPr lang="pl-PL" sz="600">
                          <a:effectLst/>
                        </a:rPr>
                        <a:t>106</a:t>
                      </a:r>
                    </a:p>
                    <a:p>
                      <a:pPr algn="ctr">
                        <a:spcAft>
                          <a:spcPts val="0"/>
                        </a:spcAft>
                      </a:pPr>
                      <a:r>
                        <a:rPr lang="pl-PL" sz="600">
                          <a:effectLst/>
                        </a:rPr>
                        <a:t> </a:t>
                      </a:r>
                      <a:endParaRPr lang="pl-PL" sz="600">
                        <a:effectLst/>
                        <a:latin typeface="Times New Roman"/>
                        <a:ea typeface="Times New Roman"/>
                      </a:endParaRPr>
                    </a:p>
                  </a:txBody>
                  <a:tcPr marL="0" marR="0" marT="0" marB="0" anchor="ctr"/>
                </a:tc>
              </a:tr>
              <a:tr h="592460">
                <a:tc vMerge="1">
                  <a:txBody>
                    <a:bodyPr/>
                    <a:lstStyle/>
                    <a:p>
                      <a:endParaRPr lang="pl-PL"/>
                    </a:p>
                  </a:txBody>
                  <a:tcPr/>
                </a:tc>
                <a:tc vMerge="1">
                  <a:txBody>
                    <a:bodyPr/>
                    <a:lstStyle/>
                    <a:p>
                      <a:endParaRPr lang="pl-PL"/>
                    </a:p>
                  </a:txBody>
                  <a:tcPr/>
                </a:tc>
                <a:tc>
                  <a:txBody>
                    <a:bodyPr/>
                    <a:lstStyle/>
                    <a:p>
                      <a:pPr>
                        <a:spcAft>
                          <a:spcPts val="0"/>
                        </a:spcAft>
                      </a:pPr>
                      <a:r>
                        <a:rPr lang="pl-PL" sz="600">
                          <a:effectLst/>
                        </a:rPr>
                        <a:t>szkół i innych placówek oświaty i wychowania</a:t>
                      </a:r>
                      <a:endParaRPr lang="pl-PL" sz="600">
                        <a:effectLst/>
                        <a:latin typeface="Times New Roman"/>
                        <a:ea typeface="Times New Roman"/>
                      </a:endParaRPr>
                    </a:p>
                  </a:txBody>
                  <a:tcPr marL="15208" marR="0" marT="9125" marB="9125" anchor="ctr"/>
                </a:tc>
                <a:tc>
                  <a:txBody>
                    <a:bodyPr/>
                    <a:lstStyle/>
                    <a:p>
                      <a:pPr algn="ctr">
                        <a:spcAft>
                          <a:spcPts val="0"/>
                        </a:spcAft>
                      </a:pPr>
                      <a:r>
                        <a:rPr lang="pl-PL" sz="600">
                          <a:effectLst/>
                        </a:rPr>
                        <a:t>0</a:t>
                      </a:r>
                    </a:p>
                    <a:p>
                      <a:pPr algn="ctr">
                        <a:spcAft>
                          <a:spcPts val="0"/>
                        </a:spcAft>
                      </a:pPr>
                      <a:r>
                        <a:rPr lang="pl-PL" sz="600">
                          <a:effectLst/>
                        </a:rPr>
                        <a:t> </a:t>
                      </a:r>
                      <a:endParaRPr lang="pl-PL" sz="600">
                        <a:effectLst/>
                        <a:latin typeface="Times New Roman"/>
                        <a:ea typeface="Times New Roman"/>
                      </a:endParaRPr>
                    </a:p>
                  </a:txBody>
                  <a:tcPr marL="0" marR="0" marT="0" marB="0" anchor="ctr"/>
                </a:tc>
              </a:tr>
              <a:tr h="478517">
                <a:tc vMerge="1">
                  <a:txBody>
                    <a:bodyPr/>
                    <a:lstStyle/>
                    <a:p>
                      <a:endParaRPr lang="pl-PL"/>
                    </a:p>
                  </a:txBody>
                  <a:tcPr/>
                </a:tc>
                <a:tc vMerge="1">
                  <a:txBody>
                    <a:bodyPr/>
                    <a:lstStyle/>
                    <a:p>
                      <a:endParaRPr lang="pl-PL"/>
                    </a:p>
                  </a:txBody>
                  <a:tcPr/>
                </a:tc>
                <a:tc>
                  <a:txBody>
                    <a:bodyPr/>
                    <a:lstStyle/>
                    <a:p>
                      <a:pPr>
                        <a:spcAft>
                          <a:spcPts val="0"/>
                        </a:spcAft>
                      </a:pPr>
                      <a:r>
                        <a:rPr lang="pl-PL" sz="600">
                          <a:effectLst/>
                        </a:rPr>
                        <a:t>służby zdrowia i opieki społecznej</a:t>
                      </a:r>
                      <a:endParaRPr lang="pl-PL" sz="600">
                        <a:effectLst/>
                        <a:latin typeface="Times New Roman"/>
                        <a:ea typeface="Times New Roman"/>
                      </a:endParaRPr>
                    </a:p>
                  </a:txBody>
                  <a:tcPr marL="15208" marR="0" marT="9125" marB="9125" anchor="ctr"/>
                </a:tc>
                <a:tc>
                  <a:txBody>
                    <a:bodyPr/>
                    <a:lstStyle/>
                    <a:p>
                      <a:pPr algn="ctr">
                        <a:spcAft>
                          <a:spcPts val="0"/>
                        </a:spcAft>
                      </a:pPr>
                      <a:r>
                        <a:rPr lang="pl-PL" sz="600">
                          <a:effectLst/>
                        </a:rPr>
                        <a:t> </a:t>
                      </a:r>
                    </a:p>
                    <a:p>
                      <a:pPr algn="ctr">
                        <a:spcAft>
                          <a:spcPts val="0"/>
                        </a:spcAft>
                      </a:pPr>
                      <a:r>
                        <a:rPr lang="pl-PL" sz="600">
                          <a:effectLst/>
                        </a:rPr>
                        <a:t>0</a:t>
                      </a:r>
                      <a:endParaRPr lang="pl-PL" sz="600">
                        <a:effectLst/>
                        <a:latin typeface="Times New Roman"/>
                        <a:ea typeface="Times New Roman"/>
                      </a:endParaRPr>
                    </a:p>
                  </a:txBody>
                  <a:tcPr marL="0" marR="0" marT="0" marB="0" anchor="ctr"/>
                </a:tc>
              </a:tr>
              <a:tr h="364572">
                <a:tc vMerge="1">
                  <a:txBody>
                    <a:bodyPr/>
                    <a:lstStyle/>
                    <a:p>
                      <a:endParaRPr lang="pl-PL"/>
                    </a:p>
                  </a:txBody>
                  <a:tcPr/>
                </a:tc>
                <a:tc vMerge="1">
                  <a:txBody>
                    <a:bodyPr/>
                    <a:lstStyle/>
                    <a:p>
                      <a:endParaRPr lang="pl-PL"/>
                    </a:p>
                  </a:txBody>
                  <a:tcPr/>
                </a:tc>
                <a:tc>
                  <a:txBody>
                    <a:bodyPr/>
                    <a:lstStyle/>
                    <a:p>
                      <a:pPr>
                        <a:spcAft>
                          <a:spcPts val="0"/>
                        </a:spcAft>
                      </a:pPr>
                      <a:r>
                        <a:rPr lang="pl-PL" sz="600">
                          <a:effectLst/>
                        </a:rPr>
                        <a:t>poradni wszelkich typów</a:t>
                      </a:r>
                      <a:endParaRPr lang="pl-PL" sz="600">
                        <a:effectLst/>
                        <a:latin typeface="Times New Roman"/>
                        <a:ea typeface="Times New Roman"/>
                      </a:endParaRPr>
                    </a:p>
                  </a:txBody>
                  <a:tcPr marL="15208" marR="0" marT="9125" marB="9125" anchor="ctr"/>
                </a:tc>
                <a:tc>
                  <a:txBody>
                    <a:bodyPr/>
                    <a:lstStyle/>
                    <a:p>
                      <a:pPr algn="ctr">
                        <a:spcAft>
                          <a:spcPts val="0"/>
                        </a:spcAft>
                      </a:pPr>
                      <a:r>
                        <a:rPr lang="pl-PL" sz="600">
                          <a:effectLst/>
                        </a:rPr>
                        <a:t>2</a:t>
                      </a:r>
                    </a:p>
                    <a:p>
                      <a:pPr algn="ctr">
                        <a:spcAft>
                          <a:spcPts val="0"/>
                        </a:spcAft>
                      </a:pPr>
                      <a:r>
                        <a:rPr lang="pl-PL" sz="600">
                          <a:effectLst/>
                        </a:rPr>
                        <a:t> </a:t>
                      </a:r>
                      <a:endParaRPr lang="pl-PL" sz="600">
                        <a:effectLst/>
                        <a:latin typeface="Times New Roman"/>
                        <a:ea typeface="Times New Roman"/>
                      </a:endParaRPr>
                    </a:p>
                  </a:txBody>
                  <a:tcPr marL="0" marR="0" marT="0" marB="0" anchor="ctr"/>
                </a:tc>
              </a:tr>
              <a:tr h="364572">
                <a:tc vMerge="1">
                  <a:txBody>
                    <a:bodyPr/>
                    <a:lstStyle/>
                    <a:p>
                      <a:endParaRPr lang="pl-PL"/>
                    </a:p>
                  </a:txBody>
                  <a:tcPr/>
                </a:tc>
                <a:tc vMerge="1">
                  <a:txBody>
                    <a:bodyPr/>
                    <a:lstStyle/>
                    <a:p>
                      <a:endParaRPr lang="pl-PL"/>
                    </a:p>
                  </a:txBody>
                  <a:tcPr/>
                </a:tc>
                <a:tc>
                  <a:txBody>
                    <a:bodyPr/>
                    <a:lstStyle/>
                    <a:p>
                      <a:pPr>
                        <a:spcAft>
                          <a:spcPts val="0"/>
                        </a:spcAft>
                      </a:pPr>
                      <a:r>
                        <a:rPr lang="pl-PL" sz="600" dirty="0">
                          <a:effectLst/>
                        </a:rPr>
                        <a:t>innych instytucji i organizacji</a:t>
                      </a:r>
                      <a:endParaRPr lang="pl-PL" sz="600" dirty="0">
                        <a:effectLst/>
                        <a:latin typeface="Times New Roman"/>
                        <a:ea typeface="Times New Roman"/>
                      </a:endParaRPr>
                    </a:p>
                  </a:txBody>
                  <a:tcPr marL="15208" marR="0" marT="9125" marB="9125" anchor="ctr"/>
                </a:tc>
                <a:tc>
                  <a:txBody>
                    <a:bodyPr/>
                    <a:lstStyle/>
                    <a:p>
                      <a:pPr algn="ctr">
                        <a:spcAft>
                          <a:spcPts val="0"/>
                        </a:spcAft>
                      </a:pPr>
                      <a:r>
                        <a:rPr lang="pl-PL" sz="600" dirty="0">
                          <a:effectLst/>
                        </a:rPr>
                        <a:t>3</a:t>
                      </a:r>
                    </a:p>
                    <a:p>
                      <a:pPr algn="ctr">
                        <a:spcAft>
                          <a:spcPts val="0"/>
                        </a:spcAft>
                      </a:pPr>
                      <a:r>
                        <a:rPr lang="pl-PL" sz="600" dirty="0">
                          <a:effectLst/>
                        </a:rPr>
                        <a:t> </a:t>
                      </a:r>
                      <a:endParaRPr lang="pl-PL" sz="600" dirty="0">
                        <a:effectLst/>
                        <a:latin typeface="Times New Roman"/>
                        <a:ea typeface="Times New Roman"/>
                      </a:endParaRPr>
                    </a:p>
                  </a:txBody>
                  <a:tcPr marL="0" marR="0" marT="0" marB="0" anchor="ctr"/>
                </a:tc>
              </a:tr>
              <a:tr h="227888">
                <a:tc rowSpan="8">
                  <a:txBody>
                    <a:bodyPr/>
                    <a:lstStyle/>
                    <a:p>
                      <a:pPr>
                        <a:spcAft>
                          <a:spcPts val="0"/>
                        </a:spcAft>
                      </a:pPr>
                      <a:r>
                        <a:rPr lang="pl-PL" sz="600" dirty="0">
                          <a:effectLst/>
                        </a:rPr>
                        <a:t>ujawnieni nieletni:</a:t>
                      </a:r>
                      <a:endParaRPr lang="pl-PL" sz="600" dirty="0">
                        <a:effectLst/>
                        <a:latin typeface="Times New Roman"/>
                        <a:ea typeface="Times New Roman"/>
                      </a:endParaRPr>
                    </a:p>
                  </a:txBody>
                  <a:tcPr marL="15208" marR="0" marT="9125" marB="9125" anchor="ctr"/>
                </a:tc>
                <a:tc gridSpan="2">
                  <a:txBody>
                    <a:bodyPr/>
                    <a:lstStyle/>
                    <a:p>
                      <a:pPr>
                        <a:spcAft>
                          <a:spcPts val="0"/>
                        </a:spcAft>
                      </a:pPr>
                      <a:r>
                        <a:rPr lang="pl-PL" sz="600" dirty="0">
                          <a:effectLst/>
                        </a:rPr>
                        <a:t>pod wpływem narkotyków</a:t>
                      </a:r>
                      <a:endParaRPr lang="pl-PL" sz="600" dirty="0">
                        <a:effectLst/>
                        <a:latin typeface="Times New Roman"/>
                        <a:ea typeface="Times New Roman"/>
                      </a:endParaRPr>
                    </a:p>
                  </a:txBody>
                  <a:tcPr marL="15208" marR="0" marT="9125" marB="9125" anchor="ctr"/>
                </a:tc>
                <a:tc hMerge="1">
                  <a:txBody>
                    <a:bodyPr/>
                    <a:lstStyle/>
                    <a:p>
                      <a:endParaRPr lang="pl-PL"/>
                    </a:p>
                  </a:txBody>
                  <a:tcPr/>
                </a:tc>
                <a:tc>
                  <a:txBody>
                    <a:bodyPr/>
                    <a:lstStyle/>
                    <a:p>
                      <a:pPr algn="ctr">
                        <a:spcAft>
                          <a:spcPts val="0"/>
                        </a:spcAft>
                      </a:pPr>
                      <a:r>
                        <a:rPr lang="pl-PL" sz="600">
                          <a:effectLst/>
                        </a:rPr>
                        <a:t> </a:t>
                      </a:r>
                    </a:p>
                    <a:p>
                      <a:pPr algn="ctr">
                        <a:spcAft>
                          <a:spcPts val="0"/>
                        </a:spcAft>
                      </a:pPr>
                      <a:r>
                        <a:rPr lang="pl-PL" sz="600">
                          <a:effectLst/>
                        </a:rPr>
                        <a:t>2</a:t>
                      </a:r>
                      <a:endParaRPr lang="pl-PL" sz="600">
                        <a:effectLst/>
                        <a:latin typeface="Times New Roman"/>
                        <a:ea typeface="Times New Roman"/>
                      </a:endParaRPr>
                    </a:p>
                  </a:txBody>
                  <a:tcPr marL="0" marR="0" marT="0" marB="0" anchor="ctr"/>
                </a:tc>
              </a:tr>
              <a:tr h="227888">
                <a:tc vMerge="1">
                  <a:txBody>
                    <a:bodyPr/>
                    <a:lstStyle/>
                    <a:p>
                      <a:endParaRPr lang="pl-PL"/>
                    </a:p>
                  </a:txBody>
                  <a:tcPr/>
                </a:tc>
                <a:tc gridSpan="2">
                  <a:txBody>
                    <a:bodyPr/>
                    <a:lstStyle/>
                    <a:p>
                      <a:pPr>
                        <a:spcAft>
                          <a:spcPts val="0"/>
                        </a:spcAft>
                      </a:pPr>
                      <a:r>
                        <a:rPr lang="pl-PL" sz="600" dirty="0">
                          <a:effectLst/>
                        </a:rPr>
                        <a:t>pod wpływem alkoholu</a:t>
                      </a:r>
                      <a:endParaRPr lang="pl-PL" sz="600" dirty="0">
                        <a:effectLst/>
                        <a:latin typeface="Times New Roman"/>
                        <a:ea typeface="Times New Roman"/>
                      </a:endParaRPr>
                    </a:p>
                  </a:txBody>
                  <a:tcPr marL="15208" marR="0" marT="9125" marB="9125" anchor="ctr"/>
                </a:tc>
                <a:tc hMerge="1">
                  <a:txBody>
                    <a:bodyPr/>
                    <a:lstStyle/>
                    <a:p>
                      <a:endParaRPr lang="pl-PL"/>
                    </a:p>
                  </a:txBody>
                  <a:tcPr/>
                </a:tc>
                <a:tc>
                  <a:txBody>
                    <a:bodyPr/>
                    <a:lstStyle/>
                    <a:p>
                      <a:pPr algn="ctr">
                        <a:spcAft>
                          <a:spcPts val="0"/>
                        </a:spcAft>
                      </a:pPr>
                      <a:r>
                        <a:rPr lang="pl-PL" sz="600" dirty="0">
                          <a:effectLst/>
                        </a:rPr>
                        <a:t> </a:t>
                      </a:r>
                    </a:p>
                    <a:p>
                      <a:pPr algn="ctr">
                        <a:spcAft>
                          <a:spcPts val="0"/>
                        </a:spcAft>
                      </a:pPr>
                      <a:r>
                        <a:rPr lang="pl-PL" sz="600" dirty="0">
                          <a:effectLst/>
                        </a:rPr>
                        <a:t>11</a:t>
                      </a:r>
                      <a:endParaRPr lang="pl-PL" sz="600" dirty="0">
                        <a:effectLst/>
                        <a:latin typeface="Times New Roman"/>
                        <a:ea typeface="Times New Roman"/>
                      </a:endParaRPr>
                    </a:p>
                  </a:txBody>
                  <a:tcPr marL="0" marR="0" marT="0" marB="0" anchor="ctr"/>
                </a:tc>
              </a:tr>
              <a:tr h="227888">
                <a:tc vMerge="1">
                  <a:txBody>
                    <a:bodyPr/>
                    <a:lstStyle/>
                    <a:p>
                      <a:endParaRPr lang="pl-PL"/>
                    </a:p>
                  </a:txBody>
                  <a:tcPr/>
                </a:tc>
                <a:tc gridSpan="2">
                  <a:txBody>
                    <a:bodyPr/>
                    <a:lstStyle/>
                    <a:p>
                      <a:pPr>
                        <a:spcAft>
                          <a:spcPts val="0"/>
                        </a:spcAft>
                      </a:pPr>
                      <a:r>
                        <a:rPr lang="pl-PL" sz="600" dirty="0">
                          <a:effectLst/>
                        </a:rPr>
                        <a:t>członkowie subkultur młodzieżowych</a:t>
                      </a:r>
                      <a:endParaRPr lang="pl-PL" sz="600" dirty="0">
                        <a:effectLst/>
                        <a:latin typeface="Times New Roman"/>
                        <a:ea typeface="Times New Roman"/>
                      </a:endParaRPr>
                    </a:p>
                  </a:txBody>
                  <a:tcPr marL="15208" marR="0" marT="9125" marB="9125" anchor="ctr"/>
                </a:tc>
                <a:tc hMerge="1">
                  <a:txBody>
                    <a:bodyPr/>
                    <a:lstStyle/>
                    <a:p>
                      <a:endParaRPr lang="pl-PL"/>
                    </a:p>
                  </a:txBody>
                  <a:tcPr/>
                </a:tc>
                <a:tc>
                  <a:txBody>
                    <a:bodyPr/>
                    <a:lstStyle/>
                    <a:p>
                      <a:pPr algn="ctr">
                        <a:spcAft>
                          <a:spcPts val="0"/>
                        </a:spcAft>
                      </a:pPr>
                      <a:r>
                        <a:rPr lang="pl-PL" sz="600">
                          <a:effectLst/>
                        </a:rPr>
                        <a:t>0</a:t>
                      </a:r>
                    </a:p>
                    <a:p>
                      <a:pPr algn="ctr">
                        <a:spcAft>
                          <a:spcPts val="0"/>
                        </a:spcAft>
                      </a:pPr>
                      <a:r>
                        <a:rPr lang="pl-PL" sz="600">
                          <a:effectLst/>
                        </a:rPr>
                        <a:t> </a:t>
                      </a:r>
                      <a:endParaRPr lang="pl-PL" sz="600">
                        <a:effectLst/>
                        <a:latin typeface="Times New Roman"/>
                        <a:ea typeface="Times New Roman"/>
                      </a:endParaRPr>
                    </a:p>
                  </a:txBody>
                  <a:tcPr marL="0" marR="0" marT="0" marB="0" anchor="ctr"/>
                </a:tc>
              </a:tr>
              <a:tr h="250629">
                <a:tc vMerge="1">
                  <a:txBody>
                    <a:bodyPr/>
                    <a:lstStyle/>
                    <a:p>
                      <a:endParaRPr lang="pl-PL"/>
                    </a:p>
                  </a:txBody>
                  <a:tcPr/>
                </a:tc>
                <a:tc rowSpan="3">
                  <a:txBody>
                    <a:bodyPr/>
                    <a:lstStyle/>
                    <a:p>
                      <a:pPr>
                        <a:spcAft>
                          <a:spcPts val="0"/>
                        </a:spcAft>
                      </a:pPr>
                      <a:r>
                        <a:rPr lang="pl-PL" sz="600">
                          <a:effectLst/>
                        </a:rPr>
                        <a:t>uciekinierzy z:</a:t>
                      </a:r>
                      <a:endParaRPr lang="pl-PL" sz="600">
                        <a:effectLst/>
                        <a:latin typeface="Times New Roman"/>
                        <a:ea typeface="Times New Roman"/>
                      </a:endParaRPr>
                    </a:p>
                  </a:txBody>
                  <a:tcPr marL="15208" marR="0" marT="9125" marB="9125" anchor="ctr"/>
                </a:tc>
                <a:tc>
                  <a:txBody>
                    <a:bodyPr/>
                    <a:lstStyle/>
                    <a:p>
                      <a:pPr>
                        <a:spcAft>
                          <a:spcPts val="0"/>
                        </a:spcAft>
                      </a:pPr>
                      <a:r>
                        <a:rPr lang="pl-PL" sz="600" dirty="0">
                          <a:effectLst/>
                        </a:rPr>
                        <a:t>domów rodzinnych</a:t>
                      </a:r>
                      <a:endParaRPr lang="pl-PL" sz="600" dirty="0">
                        <a:effectLst/>
                        <a:latin typeface="Times New Roman"/>
                        <a:ea typeface="Times New Roman"/>
                      </a:endParaRPr>
                    </a:p>
                  </a:txBody>
                  <a:tcPr marL="15208" marR="0" marT="9125" marB="9125" anchor="ctr"/>
                </a:tc>
                <a:tc>
                  <a:txBody>
                    <a:bodyPr/>
                    <a:lstStyle/>
                    <a:p>
                      <a:pPr algn="ctr">
                        <a:spcAft>
                          <a:spcPts val="0"/>
                        </a:spcAft>
                      </a:pPr>
                      <a:r>
                        <a:rPr lang="pl-PL" sz="600" dirty="0">
                          <a:effectLst/>
                        </a:rPr>
                        <a:t> </a:t>
                      </a:r>
                    </a:p>
                    <a:p>
                      <a:pPr algn="ctr">
                        <a:spcAft>
                          <a:spcPts val="0"/>
                        </a:spcAft>
                      </a:pPr>
                      <a:r>
                        <a:rPr lang="pl-PL" sz="600" dirty="0">
                          <a:effectLst/>
                        </a:rPr>
                        <a:t>0</a:t>
                      </a:r>
                      <a:endParaRPr lang="pl-PL" sz="600" dirty="0">
                        <a:effectLst/>
                        <a:latin typeface="Times New Roman"/>
                        <a:ea typeface="Times New Roman"/>
                      </a:endParaRPr>
                    </a:p>
                  </a:txBody>
                  <a:tcPr marL="0" marR="0" marT="0" marB="0" anchor="ctr"/>
                </a:tc>
              </a:tr>
              <a:tr h="1731898">
                <a:tc vMerge="1">
                  <a:txBody>
                    <a:bodyPr/>
                    <a:lstStyle/>
                    <a:p>
                      <a:endParaRPr lang="pl-PL"/>
                    </a:p>
                  </a:txBody>
                  <a:tcPr/>
                </a:tc>
                <a:tc vMerge="1">
                  <a:txBody>
                    <a:bodyPr/>
                    <a:lstStyle/>
                    <a:p>
                      <a:endParaRPr lang="pl-PL"/>
                    </a:p>
                  </a:txBody>
                  <a:tcPr/>
                </a:tc>
                <a:tc>
                  <a:txBody>
                    <a:bodyPr/>
                    <a:lstStyle/>
                    <a:p>
                      <a:pPr>
                        <a:spcAft>
                          <a:spcPts val="0"/>
                        </a:spcAft>
                      </a:pPr>
                      <a:r>
                        <a:rPr lang="pl-PL" sz="600">
                          <a:effectLst/>
                        </a:rPr>
                        <a:t>placówek opiekuńczo-wychowawczych., Młodzieżowych Ośrodków Wychowawczych, Młodzieżowych Ośrodków Socjoterapeutycznych </a:t>
                      </a:r>
                      <a:endParaRPr lang="pl-PL" sz="600">
                        <a:effectLst/>
                        <a:latin typeface="Times New Roman"/>
                        <a:ea typeface="Times New Roman"/>
                      </a:endParaRPr>
                    </a:p>
                  </a:txBody>
                  <a:tcPr marL="15208" marR="0" marT="9125" marB="9125" anchor="ctr"/>
                </a:tc>
                <a:tc>
                  <a:txBody>
                    <a:bodyPr/>
                    <a:lstStyle/>
                    <a:p>
                      <a:pPr algn="ctr">
                        <a:spcAft>
                          <a:spcPts val="0"/>
                        </a:spcAft>
                      </a:pPr>
                      <a:r>
                        <a:rPr lang="pl-PL" sz="600" dirty="0">
                          <a:effectLst/>
                        </a:rPr>
                        <a:t>15</a:t>
                      </a:r>
                      <a:endParaRPr lang="pl-PL" sz="600" dirty="0">
                        <a:effectLst/>
                        <a:latin typeface="Times New Roman"/>
                        <a:ea typeface="Times New Roman"/>
                      </a:endParaRPr>
                    </a:p>
                  </a:txBody>
                  <a:tcPr marL="0" marR="0" marT="0" marB="0" anchor="ctr"/>
                </a:tc>
              </a:tr>
              <a:tr h="706405">
                <a:tc vMerge="1">
                  <a:txBody>
                    <a:bodyPr/>
                    <a:lstStyle/>
                    <a:p>
                      <a:endParaRPr lang="pl-PL"/>
                    </a:p>
                  </a:txBody>
                  <a:tcPr/>
                </a:tc>
                <a:tc vMerge="1">
                  <a:txBody>
                    <a:bodyPr/>
                    <a:lstStyle/>
                    <a:p>
                      <a:endParaRPr lang="pl-PL"/>
                    </a:p>
                  </a:txBody>
                  <a:tcPr/>
                </a:tc>
                <a:tc>
                  <a:txBody>
                    <a:bodyPr/>
                    <a:lstStyle/>
                    <a:p>
                      <a:pPr>
                        <a:spcAft>
                          <a:spcPts val="0"/>
                        </a:spcAft>
                      </a:pPr>
                      <a:r>
                        <a:rPr lang="pl-PL" sz="600">
                          <a:effectLst/>
                        </a:rPr>
                        <a:t>schronisk dla nieletnich i zakładów poprawczych</a:t>
                      </a:r>
                      <a:endParaRPr lang="pl-PL" sz="600">
                        <a:effectLst/>
                        <a:latin typeface="Times New Roman"/>
                        <a:ea typeface="Times New Roman"/>
                      </a:endParaRPr>
                    </a:p>
                  </a:txBody>
                  <a:tcPr marL="15208" marR="0" marT="9125" marB="9125" anchor="ctr"/>
                </a:tc>
                <a:tc>
                  <a:txBody>
                    <a:bodyPr/>
                    <a:lstStyle/>
                    <a:p>
                      <a:pPr algn="ctr">
                        <a:spcAft>
                          <a:spcPts val="0"/>
                        </a:spcAft>
                      </a:pPr>
                      <a:r>
                        <a:rPr lang="pl-PL" sz="600" dirty="0">
                          <a:effectLst/>
                        </a:rPr>
                        <a:t> </a:t>
                      </a:r>
                    </a:p>
                    <a:p>
                      <a:pPr algn="ctr">
                        <a:spcAft>
                          <a:spcPts val="0"/>
                        </a:spcAft>
                      </a:pPr>
                      <a:r>
                        <a:rPr lang="pl-PL" sz="600" dirty="0">
                          <a:effectLst/>
                        </a:rPr>
                        <a:t>0</a:t>
                      </a:r>
                      <a:endParaRPr lang="pl-PL" sz="600" dirty="0">
                        <a:effectLst/>
                        <a:latin typeface="Times New Roman"/>
                        <a:ea typeface="Times New Roman"/>
                      </a:endParaRPr>
                    </a:p>
                  </a:txBody>
                  <a:tcPr marL="0" marR="0" marT="0" marB="0" anchor="ctr"/>
                </a:tc>
              </a:tr>
              <a:tr h="227888">
                <a:tc vMerge="1">
                  <a:txBody>
                    <a:bodyPr/>
                    <a:lstStyle/>
                    <a:p>
                      <a:endParaRPr lang="pl-PL"/>
                    </a:p>
                  </a:txBody>
                  <a:tcPr/>
                </a:tc>
                <a:tc rowSpan="2">
                  <a:txBody>
                    <a:bodyPr/>
                    <a:lstStyle/>
                    <a:p>
                      <a:pPr>
                        <a:spcAft>
                          <a:spcPts val="0"/>
                        </a:spcAft>
                      </a:pPr>
                      <a:r>
                        <a:rPr lang="pl-PL" sz="600">
                          <a:effectLst/>
                        </a:rPr>
                        <a:t>prostytuujący się:</a:t>
                      </a:r>
                      <a:endParaRPr lang="pl-PL" sz="600">
                        <a:effectLst/>
                        <a:latin typeface="Times New Roman"/>
                        <a:ea typeface="Times New Roman"/>
                      </a:endParaRPr>
                    </a:p>
                  </a:txBody>
                  <a:tcPr marL="15208" marR="0" marT="9125" marB="9125" anchor="ctr"/>
                </a:tc>
                <a:tc>
                  <a:txBody>
                    <a:bodyPr/>
                    <a:lstStyle/>
                    <a:p>
                      <a:pPr>
                        <a:spcAft>
                          <a:spcPts val="0"/>
                        </a:spcAft>
                      </a:pPr>
                      <a:r>
                        <a:rPr lang="pl-PL" sz="600">
                          <a:effectLst/>
                        </a:rPr>
                        <a:t>dziewczęta</a:t>
                      </a:r>
                      <a:endParaRPr lang="pl-PL" sz="600">
                        <a:effectLst/>
                        <a:latin typeface="Times New Roman"/>
                        <a:ea typeface="Times New Roman"/>
                      </a:endParaRPr>
                    </a:p>
                  </a:txBody>
                  <a:tcPr marL="15208" marR="0" marT="9125" marB="9125" anchor="ctr"/>
                </a:tc>
                <a:tc>
                  <a:txBody>
                    <a:bodyPr/>
                    <a:lstStyle/>
                    <a:p>
                      <a:pPr algn="ctr">
                        <a:spcAft>
                          <a:spcPts val="0"/>
                        </a:spcAft>
                      </a:pPr>
                      <a:r>
                        <a:rPr lang="pl-PL" sz="600" dirty="0">
                          <a:effectLst/>
                        </a:rPr>
                        <a:t> </a:t>
                      </a:r>
                    </a:p>
                    <a:p>
                      <a:pPr algn="ctr">
                        <a:spcAft>
                          <a:spcPts val="0"/>
                        </a:spcAft>
                      </a:pPr>
                      <a:r>
                        <a:rPr lang="pl-PL" sz="600" dirty="0">
                          <a:effectLst/>
                        </a:rPr>
                        <a:t>0</a:t>
                      </a:r>
                      <a:endParaRPr lang="pl-PL" sz="600" dirty="0">
                        <a:effectLst/>
                        <a:latin typeface="Times New Roman"/>
                        <a:ea typeface="Times New Roman"/>
                      </a:endParaRPr>
                    </a:p>
                  </a:txBody>
                  <a:tcPr marL="0" marR="0" marT="0" marB="0" anchor="ctr"/>
                </a:tc>
              </a:tr>
              <a:tr h="227888">
                <a:tc vMerge="1">
                  <a:txBody>
                    <a:bodyPr/>
                    <a:lstStyle/>
                    <a:p>
                      <a:endParaRPr lang="pl-PL"/>
                    </a:p>
                  </a:txBody>
                  <a:tcPr/>
                </a:tc>
                <a:tc vMerge="1">
                  <a:txBody>
                    <a:bodyPr/>
                    <a:lstStyle/>
                    <a:p>
                      <a:endParaRPr lang="pl-PL"/>
                    </a:p>
                  </a:txBody>
                  <a:tcPr/>
                </a:tc>
                <a:tc>
                  <a:txBody>
                    <a:bodyPr/>
                    <a:lstStyle/>
                    <a:p>
                      <a:pPr>
                        <a:spcAft>
                          <a:spcPts val="0"/>
                        </a:spcAft>
                      </a:pPr>
                      <a:r>
                        <a:rPr lang="pl-PL" sz="600">
                          <a:effectLst/>
                        </a:rPr>
                        <a:t>chłopcy</a:t>
                      </a:r>
                      <a:endParaRPr lang="pl-PL" sz="600">
                        <a:effectLst/>
                        <a:latin typeface="Times New Roman"/>
                        <a:ea typeface="Times New Roman"/>
                      </a:endParaRPr>
                    </a:p>
                  </a:txBody>
                  <a:tcPr marL="15208" marR="0" marT="9125" marB="9125" anchor="ctr"/>
                </a:tc>
                <a:tc>
                  <a:txBody>
                    <a:bodyPr/>
                    <a:lstStyle/>
                    <a:p>
                      <a:pPr algn="ctr">
                        <a:spcAft>
                          <a:spcPts val="0"/>
                        </a:spcAft>
                      </a:pPr>
                      <a:r>
                        <a:rPr lang="pl-PL" sz="600" dirty="0">
                          <a:effectLst/>
                        </a:rPr>
                        <a:t> </a:t>
                      </a:r>
                    </a:p>
                    <a:p>
                      <a:pPr algn="ctr">
                        <a:spcAft>
                          <a:spcPts val="0"/>
                        </a:spcAft>
                      </a:pPr>
                      <a:r>
                        <a:rPr lang="pl-PL" sz="600" dirty="0">
                          <a:effectLst/>
                        </a:rPr>
                        <a:t>0</a:t>
                      </a:r>
                      <a:endParaRPr lang="pl-PL" sz="600" dirty="0">
                        <a:effectLst/>
                        <a:latin typeface="Times New Roman"/>
                        <a:ea typeface="Times New Roman"/>
                      </a:endParaRPr>
                    </a:p>
                  </a:txBody>
                  <a:tcPr marL="0" marR="0" marT="0" marB="0" anchor="ctr"/>
                </a:tc>
              </a:tr>
              <a:tr h="227888">
                <a:tc gridSpan="3">
                  <a:txBody>
                    <a:bodyPr/>
                    <a:lstStyle/>
                    <a:p>
                      <a:pPr>
                        <a:spcAft>
                          <a:spcPts val="0"/>
                        </a:spcAft>
                      </a:pPr>
                      <a:r>
                        <a:rPr lang="pl-PL" sz="600">
                          <a:effectLst/>
                        </a:rPr>
                        <a:t>Spotkania z młodzieżą</a:t>
                      </a:r>
                      <a:endParaRPr lang="pl-PL" sz="600">
                        <a:effectLst/>
                        <a:latin typeface="Times New Roman"/>
                        <a:ea typeface="Times New Roman"/>
                      </a:endParaRPr>
                    </a:p>
                  </a:txBody>
                  <a:tcPr marL="15208" marR="0" marT="9125" marB="9125" anchor="ctr"/>
                </a:tc>
                <a:tc hMerge="1">
                  <a:txBody>
                    <a:bodyPr/>
                    <a:lstStyle/>
                    <a:p>
                      <a:endParaRPr lang="pl-PL"/>
                    </a:p>
                  </a:txBody>
                  <a:tcPr/>
                </a:tc>
                <a:tc hMerge="1">
                  <a:txBody>
                    <a:bodyPr/>
                    <a:lstStyle/>
                    <a:p>
                      <a:endParaRPr lang="pl-PL"/>
                    </a:p>
                  </a:txBody>
                  <a:tcPr/>
                </a:tc>
                <a:tc>
                  <a:txBody>
                    <a:bodyPr/>
                    <a:lstStyle/>
                    <a:p>
                      <a:pPr algn="ctr">
                        <a:spcAft>
                          <a:spcPts val="0"/>
                        </a:spcAft>
                      </a:pPr>
                      <a:r>
                        <a:rPr lang="pl-PL" sz="600" dirty="0">
                          <a:effectLst/>
                        </a:rPr>
                        <a:t>250</a:t>
                      </a:r>
                    </a:p>
                    <a:p>
                      <a:pPr algn="ctr">
                        <a:spcAft>
                          <a:spcPts val="0"/>
                        </a:spcAft>
                      </a:pPr>
                      <a:r>
                        <a:rPr lang="pl-PL" sz="600" dirty="0">
                          <a:effectLst/>
                        </a:rPr>
                        <a:t> </a:t>
                      </a:r>
                      <a:endParaRPr lang="pl-PL" sz="600" dirty="0">
                        <a:effectLst/>
                        <a:latin typeface="Times New Roman"/>
                        <a:ea typeface="Times New Roman"/>
                      </a:endParaRPr>
                    </a:p>
                  </a:txBody>
                  <a:tcPr marL="0" marR="0" marT="0" marB="0" anchor="ctr"/>
                </a:tc>
              </a:tr>
              <a:tr h="227888">
                <a:tc gridSpan="3">
                  <a:txBody>
                    <a:bodyPr/>
                    <a:lstStyle/>
                    <a:p>
                      <a:pPr>
                        <a:spcAft>
                          <a:spcPts val="0"/>
                        </a:spcAft>
                      </a:pPr>
                      <a:r>
                        <a:rPr lang="pl-PL" sz="600" dirty="0">
                          <a:effectLst/>
                        </a:rPr>
                        <a:t>Spotkania z pedagogami</a:t>
                      </a:r>
                      <a:endParaRPr lang="pl-PL" sz="600" dirty="0">
                        <a:effectLst/>
                        <a:latin typeface="Times New Roman"/>
                        <a:ea typeface="Times New Roman"/>
                      </a:endParaRPr>
                    </a:p>
                  </a:txBody>
                  <a:tcPr marL="15208" marR="0" marT="9125" marB="9125" anchor="ctr"/>
                </a:tc>
                <a:tc hMerge="1">
                  <a:txBody>
                    <a:bodyPr/>
                    <a:lstStyle/>
                    <a:p>
                      <a:endParaRPr lang="pl-PL"/>
                    </a:p>
                  </a:txBody>
                  <a:tcPr/>
                </a:tc>
                <a:tc hMerge="1">
                  <a:txBody>
                    <a:bodyPr/>
                    <a:lstStyle/>
                    <a:p>
                      <a:endParaRPr lang="pl-PL"/>
                    </a:p>
                  </a:txBody>
                  <a:tcPr/>
                </a:tc>
                <a:tc>
                  <a:txBody>
                    <a:bodyPr/>
                    <a:lstStyle/>
                    <a:p>
                      <a:pPr algn="ctr">
                        <a:spcAft>
                          <a:spcPts val="0"/>
                        </a:spcAft>
                      </a:pPr>
                      <a:r>
                        <a:rPr lang="pl-PL" sz="600" dirty="0">
                          <a:effectLst/>
                        </a:rPr>
                        <a:t> </a:t>
                      </a:r>
                    </a:p>
                    <a:p>
                      <a:pPr algn="ctr">
                        <a:spcAft>
                          <a:spcPts val="0"/>
                        </a:spcAft>
                      </a:pPr>
                      <a:r>
                        <a:rPr lang="pl-PL" sz="600" dirty="0">
                          <a:effectLst/>
                        </a:rPr>
                        <a:t>173</a:t>
                      </a:r>
                      <a:endParaRPr lang="pl-PL" sz="600" dirty="0">
                        <a:effectLst/>
                        <a:latin typeface="Times New Roman"/>
                        <a:ea typeface="Times New Roman"/>
                      </a:endParaRPr>
                    </a:p>
                  </a:txBody>
                  <a:tcPr marL="0" marR="0" marT="0" marB="0" anchor="ctr"/>
                </a:tc>
              </a:tr>
            </a:tbl>
          </a:graphicData>
        </a:graphic>
      </p:graphicFrame>
    </p:spTree>
    <p:extLst>
      <p:ext uri="{BB962C8B-B14F-4D97-AF65-F5344CB8AC3E}">
        <p14:creationId xmlns:p14="http://schemas.microsoft.com/office/powerpoint/2010/main" val="232476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2"/>
          <p:cNvPicPr>
            <a:picLocks noChangeAspect="1" noChangeArrowheads="1"/>
          </p:cNvPicPr>
          <p:nvPr/>
        </p:nvPicPr>
        <p:blipFill>
          <a:blip r:embed="rId2"/>
          <a:srcRect/>
          <a:stretch>
            <a:fillRect/>
          </a:stretch>
        </p:blipFill>
        <p:spPr bwMode="auto">
          <a:xfrm>
            <a:off x="0" y="0"/>
            <a:ext cx="9801225" cy="734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endParaRPr lang="pl-PL" smtClean="0">
              <a:effectLst/>
            </a:endParaRPr>
          </a:p>
        </p:txBody>
      </p:sp>
      <p:sp>
        <p:nvSpPr>
          <p:cNvPr id="97283" name="Rectangle 3"/>
          <p:cNvSpPr>
            <a:spLocks noGrp="1"/>
          </p:cNvSpPr>
          <p:nvPr>
            <p:ph type="body" idx="1"/>
          </p:nvPr>
        </p:nvSpPr>
        <p:spPr/>
        <p:txBody>
          <a:bodyPr/>
          <a:lstStyle/>
          <a:p>
            <a:pPr algn="ctr">
              <a:buFont typeface="Wingdings 3" pitchFamily="18" charset="2"/>
              <a:buNone/>
            </a:pPr>
            <a:r>
              <a:rPr lang="pl-PL" sz="4800" dirty="0" smtClean="0"/>
              <a:t>Dziękuję </a:t>
            </a:r>
            <a:r>
              <a:rPr lang="pl-PL" sz="4800" dirty="0" smtClean="0"/>
              <a:t>za uwagę</a:t>
            </a:r>
          </a:p>
          <a:p>
            <a:pPr algn="ctr">
              <a:buFont typeface="Wingdings 3" pitchFamily="18" charset="2"/>
              <a:buNone/>
            </a:pPr>
            <a:endParaRPr lang="pl-PL" sz="4800" dirty="0" smtClean="0"/>
          </a:p>
          <a:p>
            <a:pPr algn="ctr">
              <a:buFont typeface="Wingdings 3" pitchFamily="18" charset="2"/>
              <a:buNone/>
            </a:pPr>
            <a:r>
              <a:rPr lang="pl-PL" sz="4800" dirty="0" smtClean="0">
                <a:sym typeface="Wingdings" pitchFamily="2" charset="2"/>
              </a:rPr>
              <a:t></a:t>
            </a:r>
            <a:endParaRPr lang="pl-PL" sz="48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dtytuł 4"/>
          <p:cNvSpPr>
            <a:spLocks noGrp="1"/>
          </p:cNvSpPr>
          <p:nvPr>
            <p:ph idx="1"/>
          </p:nvPr>
        </p:nvSpPr>
        <p:spPr/>
        <p:txBody>
          <a:bodyPr/>
          <a:lstStyle/>
          <a:p>
            <a:pPr marL="514350" indent="-514350">
              <a:buAutoNum type="arabicPeriod"/>
            </a:pPr>
            <a:endParaRPr lang="pl-PL" sz="1800" dirty="0" smtClean="0"/>
          </a:p>
          <a:p>
            <a:pPr marL="514350" indent="-514350">
              <a:buAutoNum type="arabicPeriod"/>
            </a:pPr>
            <a:endParaRPr lang="pl-PL" sz="1800" dirty="0"/>
          </a:p>
          <a:p>
            <a:pPr marL="514350" indent="-514350">
              <a:buAutoNum type="arabicPeriod"/>
            </a:pPr>
            <a:r>
              <a:rPr lang="pl-PL" sz="1800" dirty="0" smtClean="0"/>
              <a:t>Konwencja o prawach dziecka z dnia 20 listopada 1989 r.</a:t>
            </a:r>
          </a:p>
          <a:p>
            <a:pPr marL="514350" indent="-514350">
              <a:buAutoNum type="arabicPeriod"/>
            </a:pPr>
            <a:r>
              <a:rPr lang="pl-PL" sz="1800" dirty="0" smtClean="0"/>
              <a:t>Ustawa o Rzeczniku Praw dziecka z dnia 6 stycznia 2000 r.</a:t>
            </a:r>
          </a:p>
          <a:p>
            <a:pPr marL="514350" indent="-514350">
              <a:buAutoNum type="arabicPeriod"/>
            </a:pPr>
            <a:r>
              <a:rPr lang="pl-PL" sz="1800" dirty="0" smtClean="0"/>
              <a:t>Ustawa z dnia 23 kwietnia 1964 r. - Kodeks cywilny</a:t>
            </a:r>
          </a:p>
          <a:p>
            <a:pPr marL="514350" indent="-514350">
              <a:buAutoNum type="arabicPeriod"/>
            </a:pPr>
            <a:r>
              <a:rPr lang="pl-PL" sz="1800" dirty="0" smtClean="0"/>
              <a:t>Ustawa z dnia 25 lutego 1964 r. - Kodeks rodzinny i </a:t>
            </a:r>
            <a:r>
              <a:rPr lang="pl-PL" sz="1800" dirty="0" err="1" smtClean="0"/>
              <a:t>opiekunczy</a:t>
            </a:r>
            <a:endParaRPr lang="pl-PL" sz="1800" dirty="0" smtClean="0"/>
          </a:p>
          <a:p>
            <a:pPr marL="514350" indent="-514350">
              <a:buAutoNum type="arabicPeriod"/>
            </a:pPr>
            <a:r>
              <a:rPr lang="pl-PL" sz="1800" dirty="0" smtClean="0"/>
              <a:t>Ustawa o postępowaniu w sprawach nieletnich z dnia 26 października 1982 r.</a:t>
            </a:r>
          </a:p>
          <a:p>
            <a:pPr marL="514350" indent="-514350">
              <a:buAutoNum type="arabicPeriod"/>
            </a:pPr>
            <a:r>
              <a:rPr lang="pl-PL" sz="1800" dirty="0" smtClean="0"/>
              <a:t>Ustawa z dnia 6 czerwca 1997 r. – Kodeks karny</a:t>
            </a:r>
          </a:p>
          <a:p>
            <a:pPr marL="514350" indent="-514350">
              <a:buAutoNum type="arabicPeriod"/>
            </a:pPr>
            <a:r>
              <a:rPr lang="pl-PL" sz="1800" dirty="0" smtClean="0"/>
              <a:t>Ustawa z dnia 26 czerwca 1974 r.  - Kodeks pracy</a:t>
            </a:r>
          </a:p>
          <a:p>
            <a:pPr marL="514350" indent="-514350">
              <a:buAutoNum type="arabicPeriod"/>
            </a:pPr>
            <a:r>
              <a:rPr lang="pl-PL" sz="1800" dirty="0" smtClean="0"/>
              <a:t>Konstytucja Rzeczypospolitej Polskiej z dnia 2 kwietnia 1997 r. </a:t>
            </a:r>
          </a:p>
          <a:p>
            <a:pPr marL="514350" indent="-514350">
              <a:buAutoNum type="arabicPeriod"/>
            </a:pPr>
            <a:endParaRPr lang="pl-PL" sz="1800" dirty="0"/>
          </a:p>
        </p:txBody>
      </p:sp>
      <p:sp>
        <p:nvSpPr>
          <p:cNvPr id="4" name="Tytuł 3"/>
          <p:cNvSpPr>
            <a:spLocks noGrp="1"/>
          </p:cNvSpPr>
          <p:nvPr>
            <p:ph type="title"/>
          </p:nvPr>
        </p:nvSpPr>
        <p:spPr/>
        <p:txBody>
          <a:bodyPr>
            <a:normAutofit fontScale="90000"/>
          </a:bodyPr>
          <a:lstStyle/>
          <a:p>
            <a:r>
              <a:rPr lang="pl-PL" dirty="0" smtClean="0"/>
              <a:t>Ochrona prawna dzieci w sytuacji zagrożenia dobra dziecka</a:t>
            </a:r>
            <a:endParaRPr lang="pl-PL" dirty="0"/>
          </a:p>
        </p:txBody>
      </p:sp>
    </p:spTree>
    <p:extLst>
      <p:ext uri="{BB962C8B-B14F-4D97-AF65-F5344CB8AC3E}">
        <p14:creationId xmlns:p14="http://schemas.microsoft.com/office/powerpoint/2010/main" val="4011105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000" dirty="0" smtClean="0"/>
              <a:t>Wokół definicji</a:t>
            </a:r>
            <a:endParaRPr lang="pl-PL" sz="2000" dirty="0"/>
          </a:p>
        </p:txBody>
      </p:sp>
      <p:sp>
        <p:nvSpPr>
          <p:cNvPr id="3" name="Symbol zastępczy zawartości 2"/>
          <p:cNvSpPr>
            <a:spLocks noGrp="1"/>
          </p:cNvSpPr>
          <p:nvPr>
            <p:ph idx="1"/>
          </p:nvPr>
        </p:nvSpPr>
        <p:spPr/>
        <p:txBody>
          <a:bodyPr/>
          <a:lstStyle/>
          <a:p>
            <a:r>
              <a:rPr lang="pl-PL" dirty="0" smtClean="0"/>
              <a:t>„nasciturus”</a:t>
            </a:r>
          </a:p>
          <a:p>
            <a:r>
              <a:rPr lang="pl-PL" dirty="0" smtClean="0"/>
              <a:t>„dziecko”</a:t>
            </a:r>
          </a:p>
          <a:p>
            <a:r>
              <a:rPr lang="pl-PL" dirty="0" smtClean="0"/>
              <a:t>„małoletni”</a:t>
            </a:r>
          </a:p>
          <a:p>
            <a:r>
              <a:rPr lang="pl-PL" dirty="0" smtClean="0"/>
              <a:t>„nieletni”, „demoralizacja”, „czyn karalny”</a:t>
            </a:r>
          </a:p>
          <a:p>
            <a:r>
              <a:rPr lang="pl-PL" dirty="0" smtClean="0"/>
              <a:t>„młodociany”</a:t>
            </a:r>
          </a:p>
          <a:p>
            <a:r>
              <a:rPr lang="pl-PL" dirty="0" smtClean="0"/>
              <a:t>„prawa dziecka”</a:t>
            </a:r>
          </a:p>
          <a:p>
            <a:r>
              <a:rPr lang="pl-PL" dirty="0"/>
              <a:t>w</a:t>
            </a:r>
            <a:r>
              <a:rPr lang="pl-PL" dirty="0" smtClean="0"/>
              <a:t>ładza rodzicielska”</a:t>
            </a:r>
          </a:p>
          <a:p>
            <a:r>
              <a:rPr lang="pl-PL" dirty="0" smtClean="0"/>
              <a:t>„dobro dziecka”</a:t>
            </a:r>
          </a:p>
          <a:p>
            <a:r>
              <a:rPr lang="pl-PL" dirty="0" smtClean="0"/>
              <a:t>„zagrożenie dobra dziecka”</a:t>
            </a:r>
            <a:endParaRPr lang="pl-PL" dirty="0"/>
          </a:p>
        </p:txBody>
      </p:sp>
    </p:spTree>
    <p:extLst>
      <p:ext uri="{BB962C8B-B14F-4D97-AF65-F5344CB8AC3E}">
        <p14:creationId xmlns:p14="http://schemas.microsoft.com/office/powerpoint/2010/main" val="3320887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268760"/>
            <a:ext cx="8229600" cy="4738340"/>
          </a:xfrm>
        </p:spPr>
        <p:txBody>
          <a:bodyPr/>
          <a:lstStyle/>
          <a:p>
            <a:pPr marL="109537" indent="0" algn="ctr">
              <a:buNone/>
            </a:pPr>
            <a:r>
              <a:rPr lang="pl-PL" sz="1600" b="1" dirty="0"/>
              <a:t>Art. 207. Znęcanie się</a:t>
            </a:r>
          </a:p>
          <a:p>
            <a:pPr marL="109537" indent="0">
              <a:buNone/>
            </a:pPr>
            <a:r>
              <a:rPr lang="pl-PL" sz="1600" dirty="0"/>
              <a:t>Dz.U.2017.0.2204 </a:t>
            </a:r>
            <a:r>
              <a:rPr lang="pl-PL" sz="1600" dirty="0" err="1"/>
              <a:t>t.j</a:t>
            </a:r>
            <a:r>
              <a:rPr lang="pl-PL" sz="1600" dirty="0"/>
              <a:t>. - Ustawa z dnia 6 czerwca 1997 r. - Kodeks karny </a:t>
            </a:r>
          </a:p>
          <a:p>
            <a:pPr marL="109537" indent="0">
              <a:buNone/>
            </a:pPr>
            <a:r>
              <a:rPr lang="pl-PL" sz="1600" dirty="0"/>
              <a:t>§ 1. Kto znęca się fizycznie lub psychicznie nad </a:t>
            </a:r>
            <a:r>
              <a:rPr lang="pl-PL" sz="1600" b="1" dirty="0"/>
              <a:t>osobą najbliższą lub nad inną osobą pozostającą w stałym lub przemijającym stosunku zależności od sprawcy,</a:t>
            </a:r>
            <a:br>
              <a:rPr lang="pl-PL" sz="1600" b="1" dirty="0"/>
            </a:br>
            <a:r>
              <a:rPr lang="pl-PL" sz="1600" dirty="0"/>
              <a:t>podlega karze pozbawienia wolności od 3 miesięcy do lat 5</a:t>
            </a:r>
            <a:r>
              <a:rPr lang="pl-PL" sz="1600" dirty="0" smtClean="0"/>
              <a:t>.</a:t>
            </a:r>
          </a:p>
          <a:p>
            <a:pPr marL="109537" indent="0">
              <a:buNone/>
            </a:pPr>
            <a:r>
              <a:rPr lang="pl-PL" sz="1600" dirty="0"/>
              <a:t/>
            </a:r>
            <a:br>
              <a:rPr lang="pl-PL" sz="1600" dirty="0"/>
            </a:br>
            <a:r>
              <a:rPr lang="pl-PL" sz="1600" dirty="0"/>
              <a:t>§ 1a. Kto znęca się fizycznie lub psychicznie nad </a:t>
            </a:r>
            <a:r>
              <a:rPr lang="pl-PL" sz="1600" b="1" dirty="0"/>
              <a:t>osobą nieporadną ze względu na jej wiek, stan psychiczny lub fizyczny</a:t>
            </a:r>
            <a:r>
              <a:rPr lang="pl-PL" sz="1600" dirty="0"/>
              <a:t>,</a:t>
            </a:r>
            <a:br>
              <a:rPr lang="pl-PL" sz="1600" dirty="0"/>
            </a:br>
            <a:r>
              <a:rPr lang="pl-PL" sz="1600" dirty="0"/>
              <a:t>podlega karze pozbawienia wolności od 6 miesięcy do lat 8</a:t>
            </a:r>
            <a:r>
              <a:rPr lang="pl-PL" sz="1600" dirty="0" smtClean="0"/>
              <a:t>.</a:t>
            </a:r>
          </a:p>
          <a:p>
            <a:pPr marL="109537" indent="0">
              <a:buNone/>
            </a:pPr>
            <a:r>
              <a:rPr lang="pl-PL" sz="1600" dirty="0"/>
              <a:t/>
            </a:r>
            <a:br>
              <a:rPr lang="pl-PL" sz="1600" dirty="0"/>
            </a:br>
            <a:r>
              <a:rPr lang="pl-PL" sz="1600" dirty="0"/>
              <a:t>§ 2. Jeżeli czyn określony w § 1 lub 1a połączony jest ze stosowaniem szczególnego okrucieństwa, sprawca</a:t>
            </a:r>
            <a:br>
              <a:rPr lang="pl-PL" sz="1600" dirty="0"/>
            </a:br>
            <a:r>
              <a:rPr lang="pl-PL" sz="1600" dirty="0"/>
              <a:t>podlega karze pozbawienia wolności od roku do lat 10</a:t>
            </a:r>
            <a:r>
              <a:rPr lang="pl-PL" sz="1600" dirty="0" smtClean="0"/>
              <a:t>.</a:t>
            </a:r>
          </a:p>
          <a:p>
            <a:pPr marL="109537" indent="0">
              <a:buNone/>
            </a:pPr>
            <a:r>
              <a:rPr lang="pl-PL" sz="1600" dirty="0"/>
              <a:t/>
            </a:r>
            <a:br>
              <a:rPr lang="pl-PL" sz="1600" dirty="0"/>
            </a:br>
            <a:r>
              <a:rPr lang="pl-PL" sz="1600" dirty="0"/>
              <a:t>§ 3. Jeżeli następstwem czynu określonego w § 1–2 jest targnięcie się pokrzywdzonego na własne życie, sprawca</a:t>
            </a:r>
            <a:br>
              <a:rPr lang="pl-PL" sz="1600" dirty="0"/>
            </a:br>
            <a:r>
              <a:rPr lang="pl-PL" sz="1600" dirty="0"/>
              <a:t>podlega karze pozbawienia wolności od lat 2 do 12.</a:t>
            </a:r>
          </a:p>
        </p:txBody>
      </p:sp>
      <p:sp>
        <p:nvSpPr>
          <p:cNvPr id="3" name="Tytuł 2"/>
          <p:cNvSpPr>
            <a:spLocks noGrp="1"/>
          </p:cNvSpPr>
          <p:nvPr>
            <p:ph type="title"/>
          </p:nvPr>
        </p:nvSpPr>
        <p:spPr/>
        <p:txBody>
          <a:bodyPr>
            <a:noAutofit/>
          </a:bodyPr>
          <a:lstStyle/>
          <a:p>
            <a:r>
              <a:rPr lang="pl-PL" sz="1800" dirty="0" smtClean="0"/>
              <a:t>Najważniejsze zmiany wprowadzone ustawą zaostrzającą kary za ciężkie przestępstwa przeciwko życiu, zdrowiu i wolności dzieci</a:t>
            </a:r>
            <a:endParaRPr lang="pl-PL" sz="1800" dirty="0"/>
          </a:p>
        </p:txBody>
      </p:sp>
    </p:spTree>
    <p:extLst>
      <p:ext uri="{BB962C8B-B14F-4D97-AF65-F5344CB8AC3E}">
        <p14:creationId xmlns:p14="http://schemas.microsoft.com/office/powerpoint/2010/main" val="36458748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l">
  <a:themeElements>
    <a:clrScheme name="Hol">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Hol">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Hol">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ol">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Hol">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Hol">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Hol">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863</TotalTime>
  <Words>2903</Words>
  <Application>Microsoft Office PowerPoint</Application>
  <PresentationFormat>Pokaz na ekranie (4:3)</PresentationFormat>
  <Paragraphs>470</Paragraphs>
  <Slides>61</Slides>
  <Notes>0</Notes>
  <HiddenSlides>0</HiddenSlides>
  <MMClips>0</MMClips>
  <ScaleCrop>false</ScaleCrop>
  <HeadingPairs>
    <vt:vector size="4" baseType="variant">
      <vt:variant>
        <vt:lpstr>Motyw</vt:lpstr>
      </vt:variant>
      <vt:variant>
        <vt:i4>1</vt:i4>
      </vt:variant>
      <vt:variant>
        <vt:lpstr>Tytuły slajdów</vt:lpstr>
      </vt:variant>
      <vt:variant>
        <vt:i4>61</vt:i4>
      </vt:variant>
    </vt:vector>
  </HeadingPairs>
  <TitlesOfParts>
    <vt:vector size="62" baseType="lpstr">
      <vt:lpstr>Hol</vt:lpstr>
      <vt:lpstr>Prezentacja programu PowerPoint</vt:lpstr>
      <vt:lpstr>Jak rozpoznać dziecko krzywdzone?</vt:lpstr>
      <vt:lpstr>Krzywdzenie dziecka  (ang. child abuse, child maltreatment) </vt:lpstr>
      <vt:lpstr>Definicja przemocy w rodzinie</vt:lpstr>
      <vt:lpstr>Prezentacja programu PowerPoint</vt:lpstr>
      <vt:lpstr>Prezentacja programu PowerPoint</vt:lpstr>
      <vt:lpstr>Ochrona prawna dzieci w sytuacji zagrożenia dobra dziecka</vt:lpstr>
      <vt:lpstr>Wokół definicji</vt:lpstr>
      <vt:lpstr>Najważniejsze zmiany wprowadzone ustawą zaostrzającą kary za ciężkie przestępstwa przeciwko życiu, zdrowiu i wolności dzieci</vt:lpstr>
      <vt:lpstr>Rozdział XXVI Przestępstwa przeciwko rodzinie i opiece </vt:lpstr>
      <vt:lpstr>Zadania dyrektora szkoły i odpowiedzialność nauczycieli w zakresie przeciwdziałania przemocy w rodzinie – podstawy prawne</vt:lpstr>
      <vt:lpstr>Art. 304 kodeksu postępowania karnego  (Ustawa z dnia 6 czerwca 1997 r.)</vt:lpstr>
      <vt:lpstr>Art. 572 kodeksu postępowania cywilnego (Ustawa z dnia 17 listopada 1964 r.</vt:lpstr>
      <vt:lpstr>Art. 4. ustawy o postępowaniu w sprawach nieletnich  (Ustawa z dnia 26 października 1982 r.)</vt:lpstr>
      <vt:lpstr>Ustawa z dnia 29 lipca 2005 r o przeciwdziałaniu przemocy w rodzinie</vt:lpstr>
      <vt:lpstr> Art. 9d. (ustawy o przeciwdziałaniu przemocy w rodzinie) </vt:lpstr>
      <vt:lpstr>Prezentacja programu PowerPoint</vt:lpstr>
      <vt:lpstr>§ 15 Rozporządzenie Rady Ministrów z dnia 13 września 2011 r. w sprawie procedury „Niebieskie Karty” oraz wzorów formularzy „Niebieska Karta”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Procedura postępowania w przypadku podejrzenia,  że uczeń jest ofiarą przemocy w rodzinie </vt:lpstr>
      <vt:lpstr>Zakres zadań poszczególnych pracowników szkoły  w sprawie ucznia dotkniętego przemocą domową </vt:lpstr>
      <vt:lpstr>Prezentacja programu PowerPoint</vt:lpstr>
      <vt:lpstr>Prezentacja programu PowerPoint</vt:lpstr>
      <vt:lpstr>Prezentacja programu PowerPoint</vt:lpstr>
      <vt:lpstr>Prezentacja programu PowerPoint</vt:lpstr>
      <vt:lpstr>Prezentacja programu PowerPoint</vt:lpstr>
      <vt:lpstr>Formy i rodzaje przemocy w rodzinie</vt:lpstr>
      <vt:lpstr>Objawy sugerujące, że dziecko jest maltretowane fizycznie</vt:lpstr>
      <vt:lpstr>Objawy sugerujące, że dziecko jest maltretowane psychicznie</vt:lpstr>
      <vt:lpstr>Objawy sugerujące, że dziecko jest maltretowane seksualnie</vt:lpstr>
      <vt:lpstr>Objawy sugerujące, że dziecko jest zaniedbywane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Szkolenie kadry pedagogiczne powiatu brzeskiego</dc:title>
  <dc:creator>Lis Monika</dc:creator>
  <cp:lastModifiedBy>Lis Monika</cp:lastModifiedBy>
  <cp:revision>90</cp:revision>
  <dcterms:created xsi:type="dcterms:W3CDTF">2016-02-18T08:30:58Z</dcterms:created>
  <dcterms:modified xsi:type="dcterms:W3CDTF">2018-04-19T10:20:34Z</dcterms:modified>
</cp:coreProperties>
</file>